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3"/>
  </p:notesMasterIdLst>
  <p:sldIdLst>
    <p:sldId id="256" r:id="rId2"/>
    <p:sldId id="257" r:id="rId3"/>
    <p:sldId id="260" r:id="rId4"/>
    <p:sldId id="489" r:id="rId5"/>
    <p:sldId id="462" r:id="rId6"/>
    <p:sldId id="491" r:id="rId7"/>
    <p:sldId id="495" r:id="rId8"/>
    <p:sldId id="497" r:id="rId9"/>
    <p:sldId id="498" r:id="rId10"/>
    <p:sldId id="499" r:id="rId11"/>
    <p:sldId id="496" r:id="rId12"/>
    <p:sldId id="413" r:id="rId13"/>
    <p:sldId id="414" r:id="rId14"/>
    <p:sldId id="417" r:id="rId15"/>
    <p:sldId id="492" r:id="rId16"/>
    <p:sldId id="510" r:id="rId17"/>
    <p:sldId id="416" r:id="rId18"/>
    <p:sldId id="418" r:id="rId19"/>
    <p:sldId id="493" r:id="rId20"/>
    <p:sldId id="511" r:id="rId21"/>
    <p:sldId id="421" r:id="rId22"/>
    <p:sldId id="422" r:id="rId23"/>
    <p:sldId id="471" r:id="rId24"/>
    <p:sldId id="424" r:id="rId25"/>
    <p:sldId id="425" r:id="rId26"/>
    <p:sldId id="426" r:id="rId27"/>
    <p:sldId id="427" r:id="rId28"/>
    <p:sldId id="512" r:id="rId29"/>
    <p:sldId id="429" r:id="rId30"/>
    <p:sldId id="430" r:id="rId31"/>
    <p:sldId id="438" r:id="rId32"/>
    <p:sldId id="444" r:id="rId33"/>
    <p:sldId id="445" r:id="rId34"/>
    <p:sldId id="494" r:id="rId35"/>
    <p:sldId id="446" r:id="rId36"/>
    <p:sldId id="447" r:id="rId37"/>
    <p:sldId id="448" r:id="rId38"/>
    <p:sldId id="449" r:id="rId39"/>
    <p:sldId id="450" r:id="rId40"/>
    <p:sldId id="454" r:id="rId41"/>
    <p:sldId id="485" r:id="rId42"/>
    <p:sldId id="500" r:id="rId43"/>
    <p:sldId id="501" r:id="rId44"/>
    <p:sldId id="502" r:id="rId45"/>
    <p:sldId id="508" r:id="rId46"/>
    <p:sldId id="503" r:id="rId47"/>
    <p:sldId id="506" r:id="rId48"/>
    <p:sldId id="507" r:id="rId49"/>
    <p:sldId id="504" r:id="rId50"/>
    <p:sldId id="509" r:id="rId51"/>
    <p:sldId id="261" r:id="rId52"/>
  </p:sldIdLst>
  <p:sldSz cx="14630400" cy="8229600"/>
  <p:notesSz cx="6858000" cy="9144000"/>
  <p:embeddedFontLs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snapToGrid="0">
      <p:cViewPr varScale="1">
        <p:scale>
          <a:sx n="71" d="100"/>
          <a:sy n="71" d="100"/>
        </p:scale>
        <p:origin x="720" y="90"/>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489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99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484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342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1400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737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104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446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028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CEE00731-A2AC-F500-D739-CF54BED13D07}"/>
            </a:ext>
          </a:extLst>
        </p:cNvPr>
        <p:cNvGrpSpPr/>
        <p:nvPr/>
      </p:nvGrpSpPr>
      <p:grpSpPr>
        <a:xfrm>
          <a:off x="0" y="0"/>
          <a:ext cx="0" cy="0"/>
          <a:chOff x="0" y="0"/>
          <a:chExt cx="0" cy="0"/>
        </a:xfrm>
      </p:grpSpPr>
      <p:sp>
        <p:nvSpPr>
          <p:cNvPr id="140" name="Google Shape;140;gf61357d0c9_1_0:notes">
            <a:extLst>
              <a:ext uri="{FF2B5EF4-FFF2-40B4-BE49-F238E27FC236}">
                <a16:creationId xmlns:a16="http://schemas.microsoft.com/office/drawing/2014/main" id="{4F0DEBD5-611E-140F-1D9B-5452F788F1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a:extLst>
              <a:ext uri="{FF2B5EF4-FFF2-40B4-BE49-F238E27FC236}">
                <a16:creationId xmlns:a16="http://schemas.microsoft.com/office/drawing/2014/main" id="{514C044C-B2E1-858B-3C1A-A66EA8AF59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45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30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642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738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F3BD995A-D427-AC5A-7DBA-D1760A0F110D}"/>
            </a:ext>
          </a:extLst>
        </p:cNvPr>
        <p:cNvGrpSpPr/>
        <p:nvPr/>
      </p:nvGrpSpPr>
      <p:grpSpPr>
        <a:xfrm>
          <a:off x="0" y="0"/>
          <a:ext cx="0" cy="0"/>
          <a:chOff x="0" y="0"/>
          <a:chExt cx="0" cy="0"/>
        </a:xfrm>
      </p:grpSpPr>
      <p:sp>
        <p:nvSpPr>
          <p:cNvPr id="140" name="Google Shape;140;gf61357d0c9_1_0:notes">
            <a:extLst>
              <a:ext uri="{FF2B5EF4-FFF2-40B4-BE49-F238E27FC236}">
                <a16:creationId xmlns:a16="http://schemas.microsoft.com/office/drawing/2014/main" id="{C42B3FB4-8F47-D7D1-7BD9-7A792A02C5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a:extLst>
              <a:ext uri="{FF2B5EF4-FFF2-40B4-BE49-F238E27FC236}">
                <a16:creationId xmlns:a16="http://schemas.microsoft.com/office/drawing/2014/main" id="{1E3D9524-844F-74CA-1F59-16C743D10E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202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516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632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7229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413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512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15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267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774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662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037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0357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6983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041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558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443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69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96424EDE-9A81-ECB9-D709-ACF1FAD6E278}"/>
            </a:ext>
          </a:extLst>
        </p:cNvPr>
        <p:cNvGrpSpPr/>
        <p:nvPr/>
      </p:nvGrpSpPr>
      <p:grpSpPr>
        <a:xfrm>
          <a:off x="0" y="0"/>
          <a:ext cx="0" cy="0"/>
          <a:chOff x="0" y="0"/>
          <a:chExt cx="0" cy="0"/>
        </a:xfrm>
      </p:grpSpPr>
      <p:sp>
        <p:nvSpPr>
          <p:cNvPr id="140" name="Google Shape;140;gf61357d0c9_1_0:notes">
            <a:extLst>
              <a:ext uri="{FF2B5EF4-FFF2-40B4-BE49-F238E27FC236}">
                <a16:creationId xmlns:a16="http://schemas.microsoft.com/office/drawing/2014/main" id="{7D2C4827-D176-192E-B224-90720A5655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a:extLst>
              <a:ext uri="{FF2B5EF4-FFF2-40B4-BE49-F238E27FC236}">
                <a16:creationId xmlns:a16="http://schemas.microsoft.com/office/drawing/2014/main" id="{A3E3E060-0FFC-20AF-8201-E28FEE2235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4902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287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1FB290BA-7485-5FCA-C1E5-2F24F743ADF1}"/>
            </a:ext>
          </a:extLst>
        </p:cNvPr>
        <p:cNvGrpSpPr/>
        <p:nvPr/>
      </p:nvGrpSpPr>
      <p:grpSpPr>
        <a:xfrm>
          <a:off x="0" y="0"/>
          <a:ext cx="0" cy="0"/>
          <a:chOff x="0" y="0"/>
          <a:chExt cx="0" cy="0"/>
        </a:xfrm>
      </p:grpSpPr>
      <p:sp>
        <p:nvSpPr>
          <p:cNvPr id="140" name="Google Shape;140;gf61357d0c9_1_0:notes">
            <a:extLst>
              <a:ext uri="{FF2B5EF4-FFF2-40B4-BE49-F238E27FC236}">
                <a16:creationId xmlns:a16="http://schemas.microsoft.com/office/drawing/2014/main" id="{322C68DF-B18C-6DF9-BCE2-D723F457C9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a:extLst>
              <a:ext uri="{FF2B5EF4-FFF2-40B4-BE49-F238E27FC236}">
                <a16:creationId xmlns:a16="http://schemas.microsoft.com/office/drawing/2014/main" id="{860926D4-CD6F-F62A-CA5B-95CCF282A3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465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555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448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925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7689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73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7584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7363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19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96424EDE-9A81-ECB9-D709-ACF1FAD6E278}"/>
            </a:ext>
          </a:extLst>
        </p:cNvPr>
        <p:cNvGrpSpPr/>
        <p:nvPr/>
      </p:nvGrpSpPr>
      <p:grpSpPr>
        <a:xfrm>
          <a:off x="0" y="0"/>
          <a:ext cx="0" cy="0"/>
          <a:chOff x="0" y="0"/>
          <a:chExt cx="0" cy="0"/>
        </a:xfrm>
      </p:grpSpPr>
      <p:sp>
        <p:nvSpPr>
          <p:cNvPr id="140" name="Google Shape;140;gf61357d0c9_1_0:notes">
            <a:extLst>
              <a:ext uri="{FF2B5EF4-FFF2-40B4-BE49-F238E27FC236}">
                <a16:creationId xmlns:a16="http://schemas.microsoft.com/office/drawing/2014/main" id="{7D2C4827-D176-192E-B224-90720A5655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a:extLst>
              <a:ext uri="{FF2B5EF4-FFF2-40B4-BE49-F238E27FC236}">
                <a16:creationId xmlns:a16="http://schemas.microsoft.com/office/drawing/2014/main" id="{A3E3E060-0FFC-20AF-8201-E28FEE2235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8679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57720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96424EDE-9A81-ECB9-D709-ACF1FAD6E278}"/>
            </a:ext>
          </a:extLst>
        </p:cNvPr>
        <p:cNvGrpSpPr/>
        <p:nvPr/>
      </p:nvGrpSpPr>
      <p:grpSpPr>
        <a:xfrm>
          <a:off x="0" y="0"/>
          <a:ext cx="0" cy="0"/>
          <a:chOff x="0" y="0"/>
          <a:chExt cx="0" cy="0"/>
        </a:xfrm>
      </p:grpSpPr>
      <p:sp>
        <p:nvSpPr>
          <p:cNvPr id="140" name="Google Shape;140;gf61357d0c9_1_0:notes">
            <a:extLst>
              <a:ext uri="{FF2B5EF4-FFF2-40B4-BE49-F238E27FC236}">
                <a16:creationId xmlns:a16="http://schemas.microsoft.com/office/drawing/2014/main" id="{7D2C4827-D176-192E-B224-90720A5655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a:extLst>
              <a:ext uri="{FF2B5EF4-FFF2-40B4-BE49-F238E27FC236}">
                <a16:creationId xmlns:a16="http://schemas.microsoft.com/office/drawing/2014/main" id="{A3E3E060-0FFC-20AF-8201-E28FEE2235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206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784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82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423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097280" y="2556511"/>
            <a:ext cx="12435840" cy="176403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194560" y="4663440"/>
            <a:ext cx="10241280" cy="2103120"/>
          </a:xfrm>
          <a:prstGeom prst="rect">
            <a:avLst/>
          </a:prstGeom>
          <a:noFill/>
          <a:ln>
            <a:noFill/>
          </a:ln>
        </p:spPr>
        <p:txBody>
          <a:bodyPr spcFirstLastPara="1" wrap="square" lIns="130600" tIns="65300" rIns="130600" bIns="65300" anchor="t" anchorCtr="0">
            <a:normAutofit/>
          </a:bodyPr>
          <a:lstStyle>
            <a:lvl1pPr lvl="0" algn="ctr">
              <a:spcBef>
                <a:spcPts val="920"/>
              </a:spcBef>
              <a:spcAft>
                <a:spcPts val="0"/>
              </a:spcAft>
              <a:buClr>
                <a:srgbClr val="888888"/>
              </a:buClr>
              <a:buSzPts val="4600"/>
              <a:buNone/>
              <a:defRPr>
                <a:solidFill>
                  <a:srgbClr val="888888"/>
                </a:solidFill>
              </a:defRPr>
            </a:lvl1pPr>
            <a:lvl2pPr lvl="1" algn="ctr">
              <a:spcBef>
                <a:spcPts val="800"/>
              </a:spcBef>
              <a:spcAft>
                <a:spcPts val="0"/>
              </a:spcAft>
              <a:buClr>
                <a:srgbClr val="888888"/>
              </a:buClr>
              <a:buSzPts val="4000"/>
              <a:buNone/>
              <a:defRPr>
                <a:solidFill>
                  <a:srgbClr val="888888"/>
                </a:solidFill>
              </a:defRPr>
            </a:lvl2pPr>
            <a:lvl3pPr lvl="2" algn="ctr">
              <a:spcBef>
                <a:spcPts val="680"/>
              </a:spcBef>
              <a:spcAft>
                <a:spcPts val="0"/>
              </a:spcAft>
              <a:buClr>
                <a:srgbClr val="888888"/>
              </a:buClr>
              <a:buSzPts val="3400"/>
              <a:buNone/>
              <a:defRPr>
                <a:solidFill>
                  <a:srgbClr val="888888"/>
                </a:solidFill>
              </a:defRPr>
            </a:lvl3pPr>
            <a:lvl4pPr lvl="3" algn="ctr">
              <a:spcBef>
                <a:spcPts val="580"/>
              </a:spcBef>
              <a:spcAft>
                <a:spcPts val="0"/>
              </a:spcAft>
              <a:buClr>
                <a:srgbClr val="888888"/>
              </a:buClr>
              <a:buSzPts val="2900"/>
              <a:buNone/>
              <a:defRPr>
                <a:solidFill>
                  <a:srgbClr val="888888"/>
                </a:solidFill>
              </a:defRPr>
            </a:lvl4pPr>
            <a:lvl5pPr lvl="4" algn="ctr">
              <a:spcBef>
                <a:spcPts val="580"/>
              </a:spcBef>
              <a:spcAft>
                <a:spcPts val="0"/>
              </a:spcAft>
              <a:buClr>
                <a:srgbClr val="888888"/>
              </a:buClr>
              <a:buSzPts val="2900"/>
              <a:buNone/>
              <a:defRPr>
                <a:solidFill>
                  <a:srgbClr val="888888"/>
                </a:solidFill>
              </a:defRPr>
            </a:lvl5pPr>
            <a:lvl6pPr lvl="5" algn="ctr">
              <a:spcBef>
                <a:spcPts val="580"/>
              </a:spcBef>
              <a:spcAft>
                <a:spcPts val="0"/>
              </a:spcAft>
              <a:buClr>
                <a:srgbClr val="888888"/>
              </a:buClr>
              <a:buSzPts val="2900"/>
              <a:buNone/>
              <a:defRPr>
                <a:solidFill>
                  <a:srgbClr val="888888"/>
                </a:solidFill>
              </a:defRPr>
            </a:lvl6pPr>
            <a:lvl7pPr lvl="6" algn="ctr">
              <a:spcBef>
                <a:spcPts val="580"/>
              </a:spcBef>
              <a:spcAft>
                <a:spcPts val="0"/>
              </a:spcAft>
              <a:buClr>
                <a:srgbClr val="888888"/>
              </a:buClr>
              <a:buSzPts val="2900"/>
              <a:buNone/>
              <a:defRPr>
                <a:solidFill>
                  <a:srgbClr val="888888"/>
                </a:solidFill>
              </a:defRPr>
            </a:lvl7pPr>
            <a:lvl8pPr lvl="7" algn="ctr">
              <a:spcBef>
                <a:spcPts val="580"/>
              </a:spcBef>
              <a:spcAft>
                <a:spcPts val="0"/>
              </a:spcAft>
              <a:buClr>
                <a:srgbClr val="888888"/>
              </a:buClr>
              <a:buSzPts val="2900"/>
              <a:buNone/>
              <a:defRPr>
                <a:solidFill>
                  <a:srgbClr val="888888"/>
                </a:solidFill>
              </a:defRPr>
            </a:lvl8pPr>
            <a:lvl9pPr lvl="8" algn="ctr">
              <a:spcBef>
                <a:spcPts val="580"/>
              </a:spcBef>
              <a:spcAft>
                <a:spcPts val="0"/>
              </a:spcAft>
              <a:buClr>
                <a:srgbClr val="888888"/>
              </a:buClr>
              <a:buSzPts val="2900"/>
              <a:buNone/>
              <a:defRPr>
                <a:solidFill>
                  <a:srgbClr val="888888"/>
                </a:solidFill>
              </a:defRPr>
            </a:lvl9pPr>
          </a:lstStyle>
          <a:p>
            <a:endParaRPr/>
          </a:p>
        </p:txBody>
      </p:sp>
      <p:sp>
        <p:nvSpPr>
          <p:cNvPr id="14" name="Google Shape;14;p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4599622" y="-1947862"/>
            <a:ext cx="5431156" cy="13167360"/>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5392083" y="1976438"/>
            <a:ext cx="8425816" cy="5265421"/>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4736783" y="-3169601"/>
            <a:ext cx="8425816" cy="15557499"/>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55701" y="5288281"/>
            <a:ext cx="12435840" cy="1634490"/>
          </a:xfrm>
          <a:prstGeom prst="rect">
            <a:avLst/>
          </a:prstGeom>
          <a:noFill/>
          <a:ln>
            <a:noFill/>
          </a:ln>
        </p:spPr>
        <p:txBody>
          <a:bodyPr spcFirstLastPara="1" wrap="square" lIns="130600" tIns="65300" rIns="130600" bIns="65300" anchor="t" anchorCtr="0">
            <a:normAutofit/>
          </a:bodyPr>
          <a:lstStyle>
            <a:lvl1pPr lvl="0" algn="l">
              <a:spcBef>
                <a:spcPts val="0"/>
              </a:spcBef>
              <a:spcAft>
                <a:spcPts val="0"/>
              </a:spcAft>
              <a:buClr>
                <a:schemeClr val="dk1"/>
              </a:buClr>
              <a:buSzPts val="5700"/>
              <a:buFont typeface="Calibri"/>
              <a:buNone/>
              <a:defRPr sz="5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55701" y="3488056"/>
            <a:ext cx="12435840" cy="1800224"/>
          </a:xfrm>
          <a:prstGeom prst="rect">
            <a:avLst/>
          </a:prstGeom>
          <a:noFill/>
          <a:ln>
            <a:noFill/>
          </a:ln>
        </p:spPr>
        <p:txBody>
          <a:bodyPr spcFirstLastPara="1" wrap="square" lIns="130600" tIns="65300" rIns="130600" bIns="65300" anchor="b" anchorCtr="0">
            <a:normAutofit/>
          </a:bodyPr>
          <a:lstStyle>
            <a:lvl1pPr marL="457200" lvl="0" indent="-228600" algn="l">
              <a:spcBef>
                <a:spcPts val="580"/>
              </a:spcBef>
              <a:spcAft>
                <a:spcPts val="0"/>
              </a:spcAft>
              <a:buClr>
                <a:srgbClr val="888888"/>
              </a:buClr>
              <a:buSzPts val="2900"/>
              <a:buNone/>
              <a:defRPr sz="2900">
                <a:solidFill>
                  <a:srgbClr val="888888"/>
                </a:solidFill>
              </a:defRPr>
            </a:lvl1pPr>
            <a:lvl2pPr marL="914400" lvl="1" indent="-228600" algn="l">
              <a:spcBef>
                <a:spcPts val="520"/>
              </a:spcBef>
              <a:spcAft>
                <a:spcPts val="0"/>
              </a:spcAft>
              <a:buClr>
                <a:srgbClr val="888888"/>
              </a:buClr>
              <a:buSzPts val="2600"/>
              <a:buNone/>
              <a:defRPr sz="26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400"/>
              </a:spcBef>
              <a:spcAft>
                <a:spcPts val="0"/>
              </a:spcAft>
              <a:buClr>
                <a:srgbClr val="888888"/>
              </a:buClr>
              <a:buSzPts val="2000"/>
              <a:buNone/>
              <a:defRPr sz="2000">
                <a:solidFill>
                  <a:srgbClr val="888888"/>
                </a:solidFill>
              </a:defRPr>
            </a:lvl4pPr>
            <a:lvl5pPr marL="2286000" lvl="4" indent="-228600" algn="l">
              <a:spcBef>
                <a:spcPts val="400"/>
              </a:spcBef>
              <a:spcAft>
                <a:spcPts val="0"/>
              </a:spcAft>
              <a:buClr>
                <a:srgbClr val="888888"/>
              </a:buClr>
              <a:buSzPts val="2000"/>
              <a:buNone/>
              <a:defRPr sz="2000">
                <a:solidFill>
                  <a:srgbClr val="888888"/>
                </a:solidFill>
              </a:defRPr>
            </a:lvl5pPr>
            <a:lvl6pPr marL="2743200" lvl="5" indent="-228600" algn="l">
              <a:spcBef>
                <a:spcPts val="400"/>
              </a:spcBef>
              <a:spcAft>
                <a:spcPts val="0"/>
              </a:spcAft>
              <a:buClr>
                <a:srgbClr val="888888"/>
              </a:buClr>
              <a:buSzPts val="2000"/>
              <a:buNone/>
              <a:defRPr sz="2000">
                <a:solidFill>
                  <a:srgbClr val="888888"/>
                </a:solidFill>
              </a:defRPr>
            </a:lvl6pPr>
            <a:lvl7pPr marL="3200400" lvl="6" indent="-228600" algn="l">
              <a:spcBef>
                <a:spcPts val="400"/>
              </a:spcBef>
              <a:spcAft>
                <a:spcPts val="0"/>
              </a:spcAft>
              <a:buClr>
                <a:srgbClr val="888888"/>
              </a:buClr>
              <a:buSzPts val="2000"/>
              <a:buNone/>
              <a:defRPr sz="2000">
                <a:solidFill>
                  <a:srgbClr val="888888"/>
                </a:solidFill>
              </a:defRPr>
            </a:lvl7pPr>
            <a:lvl8pPr marL="3657600" lvl="7" indent="-228600" algn="l">
              <a:spcBef>
                <a:spcPts val="400"/>
              </a:spcBef>
              <a:spcAft>
                <a:spcPts val="0"/>
              </a:spcAft>
              <a:buClr>
                <a:srgbClr val="888888"/>
              </a:buClr>
              <a:buSzPts val="2000"/>
              <a:buNone/>
              <a:defRPr sz="2000">
                <a:solidFill>
                  <a:srgbClr val="888888"/>
                </a:solidFill>
              </a:defRPr>
            </a:lvl8pPr>
            <a:lvl9pPr marL="4114800" lvl="8" indent="-228600" algn="l">
              <a:spcBef>
                <a:spcPts val="400"/>
              </a:spcBef>
              <a:spcAft>
                <a:spcPts val="0"/>
              </a:spcAft>
              <a:buClr>
                <a:srgbClr val="888888"/>
              </a:buClr>
              <a:buSzPts val="2000"/>
              <a:buNone/>
              <a:defRPr sz="2000">
                <a:solidFill>
                  <a:srgbClr val="888888"/>
                </a:solidFill>
              </a:defRPr>
            </a:lvl9pPr>
          </a:lstStyle>
          <a:p>
            <a:endParaRPr/>
          </a:p>
        </p:txBody>
      </p:sp>
      <p:sp>
        <p:nvSpPr>
          <p:cNvPr id="26" name="Google Shape;26;p4"/>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170941" y="2305050"/>
            <a:ext cx="10411459"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2" name="Google Shape;32;p5"/>
          <p:cNvSpPr txBox="1">
            <a:spLocks noGrp="1"/>
          </p:cNvSpPr>
          <p:nvPr>
            <p:ph type="body" idx="2"/>
          </p:nvPr>
        </p:nvSpPr>
        <p:spPr>
          <a:xfrm>
            <a:off x="11826241" y="2305050"/>
            <a:ext cx="10411461"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3" name="Google Shape;33;p5"/>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6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31520" y="1842136"/>
            <a:ext cx="6464301"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39" name="Google Shape;39;p6"/>
          <p:cNvSpPr txBox="1">
            <a:spLocks noGrp="1"/>
          </p:cNvSpPr>
          <p:nvPr>
            <p:ph type="body" idx="2"/>
          </p:nvPr>
        </p:nvSpPr>
        <p:spPr>
          <a:xfrm>
            <a:off x="731520" y="2609850"/>
            <a:ext cx="6464301"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0" name="Google Shape;40;p6"/>
          <p:cNvSpPr txBox="1">
            <a:spLocks noGrp="1"/>
          </p:cNvSpPr>
          <p:nvPr>
            <p:ph type="body" idx="3"/>
          </p:nvPr>
        </p:nvSpPr>
        <p:spPr>
          <a:xfrm>
            <a:off x="7432041" y="1842136"/>
            <a:ext cx="6466840"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41" name="Google Shape;41;p6"/>
          <p:cNvSpPr txBox="1">
            <a:spLocks noGrp="1"/>
          </p:cNvSpPr>
          <p:nvPr>
            <p:ph type="body" idx="4"/>
          </p:nvPr>
        </p:nvSpPr>
        <p:spPr>
          <a:xfrm>
            <a:off x="7432041" y="2609850"/>
            <a:ext cx="6466840"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2" name="Google Shape;42;p6"/>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31521" y="327660"/>
            <a:ext cx="4813301" cy="1394460"/>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720080" y="327660"/>
            <a:ext cx="8178800" cy="7023736"/>
          </a:xfrm>
          <a:prstGeom prst="rect">
            <a:avLst/>
          </a:prstGeom>
          <a:noFill/>
          <a:ln>
            <a:noFill/>
          </a:ln>
        </p:spPr>
        <p:txBody>
          <a:bodyPr spcFirstLastPara="1" wrap="square" lIns="130600" tIns="65300" rIns="130600" bIns="65300" anchor="t" anchorCtr="0">
            <a:normAutofit/>
          </a:bodyPr>
          <a:lstStyle>
            <a:lvl1pPr marL="457200" lvl="0" indent="-520700" algn="l">
              <a:spcBef>
                <a:spcPts val="920"/>
              </a:spcBef>
              <a:spcAft>
                <a:spcPts val="0"/>
              </a:spcAft>
              <a:buClr>
                <a:schemeClr val="dk1"/>
              </a:buClr>
              <a:buSzPts val="4600"/>
              <a:buChar char="•"/>
              <a:defRPr sz="4600"/>
            </a:lvl1pPr>
            <a:lvl2pPr marL="914400" lvl="1" indent="-482600" algn="l">
              <a:spcBef>
                <a:spcPts val="800"/>
              </a:spcBef>
              <a:spcAft>
                <a:spcPts val="0"/>
              </a:spcAft>
              <a:buClr>
                <a:schemeClr val="dk1"/>
              </a:buClr>
              <a:buSzPts val="4000"/>
              <a:buChar char="–"/>
              <a:defRPr sz="4000"/>
            </a:lvl2pPr>
            <a:lvl3pPr marL="1371600" lvl="2" indent="-444500" algn="l">
              <a:spcBef>
                <a:spcPts val="680"/>
              </a:spcBef>
              <a:spcAft>
                <a:spcPts val="0"/>
              </a:spcAft>
              <a:buClr>
                <a:schemeClr val="dk1"/>
              </a:buClr>
              <a:buSzPts val="3400"/>
              <a:buChar char="•"/>
              <a:defRPr sz="3400"/>
            </a:lvl3pPr>
            <a:lvl4pPr marL="1828800" lvl="3" indent="-412750" algn="l">
              <a:spcBef>
                <a:spcPts val="580"/>
              </a:spcBef>
              <a:spcAft>
                <a:spcPts val="0"/>
              </a:spcAft>
              <a:buClr>
                <a:schemeClr val="dk1"/>
              </a:buClr>
              <a:buSzPts val="2900"/>
              <a:buChar char="–"/>
              <a:defRPr sz="2900"/>
            </a:lvl4pPr>
            <a:lvl5pPr marL="2286000" lvl="4" indent="-412750" algn="l">
              <a:spcBef>
                <a:spcPts val="580"/>
              </a:spcBef>
              <a:spcAft>
                <a:spcPts val="0"/>
              </a:spcAft>
              <a:buClr>
                <a:schemeClr val="dk1"/>
              </a:buClr>
              <a:buSzPts val="2900"/>
              <a:buChar char="»"/>
              <a:defRPr sz="2900"/>
            </a:lvl5pPr>
            <a:lvl6pPr marL="2743200" lvl="5" indent="-412750" algn="l">
              <a:spcBef>
                <a:spcPts val="580"/>
              </a:spcBef>
              <a:spcAft>
                <a:spcPts val="0"/>
              </a:spcAft>
              <a:buClr>
                <a:schemeClr val="dk1"/>
              </a:buClr>
              <a:buSzPts val="2900"/>
              <a:buChar char="•"/>
              <a:defRPr sz="2900"/>
            </a:lvl6pPr>
            <a:lvl7pPr marL="3200400" lvl="6" indent="-412750" algn="l">
              <a:spcBef>
                <a:spcPts val="580"/>
              </a:spcBef>
              <a:spcAft>
                <a:spcPts val="0"/>
              </a:spcAft>
              <a:buClr>
                <a:schemeClr val="dk1"/>
              </a:buClr>
              <a:buSzPts val="2900"/>
              <a:buChar char="•"/>
              <a:defRPr sz="2900"/>
            </a:lvl7pPr>
            <a:lvl8pPr marL="3657600" lvl="7" indent="-412750" algn="l">
              <a:spcBef>
                <a:spcPts val="580"/>
              </a:spcBef>
              <a:spcAft>
                <a:spcPts val="0"/>
              </a:spcAft>
              <a:buClr>
                <a:schemeClr val="dk1"/>
              </a:buClr>
              <a:buSzPts val="2900"/>
              <a:buChar char="•"/>
              <a:defRPr sz="2900"/>
            </a:lvl8pPr>
            <a:lvl9pPr marL="4114800" lvl="8" indent="-412750" algn="l">
              <a:spcBef>
                <a:spcPts val="580"/>
              </a:spcBef>
              <a:spcAft>
                <a:spcPts val="0"/>
              </a:spcAft>
              <a:buClr>
                <a:schemeClr val="dk1"/>
              </a:buClr>
              <a:buSzPts val="2900"/>
              <a:buChar char="•"/>
              <a:defRPr sz="2900"/>
            </a:lvl9pPr>
          </a:lstStyle>
          <a:p>
            <a:endParaRPr/>
          </a:p>
        </p:txBody>
      </p:sp>
      <p:sp>
        <p:nvSpPr>
          <p:cNvPr id="57" name="Google Shape;57;p9"/>
          <p:cNvSpPr txBox="1">
            <a:spLocks noGrp="1"/>
          </p:cNvSpPr>
          <p:nvPr>
            <p:ph type="body" idx="2"/>
          </p:nvPr>
        </p:nvSpPr>
        <p:spPr>
          <a:xfrm>
            <a:off x="731521" y="1722120"/>
            <a:ext cx="4813301" cy="5629276"/>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58" name="Google Shape;58;p9"/>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867661" y="5760720"/>
            <a:ext cx="8778240" cy="680086"/>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867661" y="735330"/>
            <a:ext cx="8778240" cy="4937760"/>
          </a:xfrm>
          <a:prstGeom prst="rect">
            <a:avLst/>
          </a:prstGeom>
          <a:noFill/>
          <a:ln>
            <a:noFill/>
          </a:ln>
        </p:spPr>
      </p:sp>
      <p:sp>
        <p:nvSpPr>
          <p:cNvPr id="64" name="Google Shape;64;p10"/>
          <p:cNvSpPr txBox="1">
            <a:spLocks noGrp="1"/>
          </p:cNvSpPr>
          <p:nvPr>
            <p:ph type="body" idx="1"/>
          </p:nvPr>
        </p:nvSpPr>
        <p:spPr>
          <a:xfrm>
            <a:off x="2867661" y="6440806"/>
            <a:ext cx="8778240" cy="965834"/>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65" name="Google Shape;65;p10"/>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marR="0" lvl="0" algn="ctr" rtl="0">
              <a:spcBef>
                <a:spcPts val="0"/>
              </a:spcBef>
              <a:spcAft>
                <a:spcPts val="0"/>
              </a:spcAft>
              <a:buClr>
                <a:schemeClr val="dk1"/>
              </a:buClr>
              <a:buSzPts val="6300"/>
              <a:buFont typeface="Calibri"/>
              <a:buNone/>
              <a:defRPr sz="6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marR="0" lvl="0" indent="-520700" algn="l" rtl="0">
              <a:spcBef>
                <a:spcPts val="92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file:///\\NSTORAGE\WorkN\KNOWLEDGE%20RESOURCE%20POOL\VKC%20Budgets\Budget%202025\VKC%20Budget\Budget%20Compilation\Direct%20Tax\Slab%20Rates.xlsx"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file:///\\NSTORAGE\WorkN\KNOWLEDGE%20RESOURCE%20POOL\VKC%20Budgets\Budget%202025\VKC%20Budget\Budget%20Compilation\Direct%20Tax\Articles\115TD.pdf"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file:///\\NSTORAGE\WorkN\KNOWLEDGE%20RESOURCE%20POOL\VKC%20Budgets\Budget%202025\VKC%20Budget\Budget%20Compilation\Direct%20Tax\Articles\Section%2012AB.pdf"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icicidirect.com/union-budget/articles/union-budget-key-announcements-and-their-impact"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file:///\\NSTORAGE\WorkN\KNOWLEDGE%20RESOURCE%20POOL\VKC%20Budgets\Budget%202025\VKC%20Budget\Budget%20Compilation\Direct%20Tax\Articles\Rule%20114E.pdf"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file:///\\NSTORAGE\WorkN\KNOWLEDGE%20RESOURCE%20POOL\VKC%20Budgets\Budget%202025\VKC%20Budget\Budget%20Compilation\Direct%20Tax\Slab%20Rates.xlsx"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file:///\\NSTORAGE\WorkN\KNOWLEDGE%20RESOURCE%20POOL\VKC%20Budgets\Budget%202025\VKC%20Budget\Budget%20Compilation\Direct%20Tax\Slab%20Rates.xlsx"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dirty="0">
              <a:solidFill>
                <a:schemeClr val="lt1"/>
              </a:solidFill>
              <a:latin typeface="Calibri"/>
              <a:ea typeface="Calibri"/>
              <a:cs typeface="Calibri"/>
              <a:sym typeface="Calibri"/>
            </a:endParaRPr>
          </a:p>
        </p:txBody>
      </p:sp>
      <p:pic>
        <p:nvPicPr>
          <p:cNvPr id="85" name="Google Shape;85;p13" descr="D:\Anuradha 2018\2021\Verendra Kalra &amp; Co\Presentation Slides\JPG\Presentation Slides-01.jpg"/>
          <p:cNvPicPr preferRelativeResize="0"/>
          <p:nvPr/>
        </p:nvPicPr>
        <p:blipFill rotWithShape="1">
          <a:blip r:embed="rId3">
            <a:alphaModFix/>
          </a:blip>
          <a:srcRect/>
          <a:stretch/>
        </p:blipFill>
        <p:spPr>
          <a:xfrm>
            <a:off x="0" y="34123"/>
            <a:ext cx="14630399" cy="8229600"/>
          </a:xfrm>
          <a:prstGeom prst="rect">
            <a:avLst/>
          </a:prstGeom>
          <a:noFill/>
          <a:ln>
            <a:noFill/>
          </a:ln>
        </p:spPr>
      </p:pic>
      <p:pic>
        <p:nvPicPr>
          <p:cNvPr id="86" name="Google Shape;86;p13" descr="D:\Anuradha 2018\2021\Verendra Kalra &amp; Co\FINAL LOGO\VK&amp;CO\PNG\Verendra Kalra &amp; Co Logo-01.png"/>
          <p:cNvPicPr preferRelativeResize="0"/>
          <p:nvPr/>
        </p:nvPicPr>
        <p:blipFill rotWithShape="1">
          <a:blip r:embed="rId4">
            <a:alphaModFix/>
          </a:blip>
          <a:srcRect/>
          <a:stretch/>
        </p:blipFill>
        <p:spPr>
          <a:xfrm>
            <a:off x="11864316" y="304800"/>
            <a:ext cx="2385084" cy="990600"/>
          </a:xfrm>
          <a:prstGeom prst="rect">
            <a:avLst/>
          </a:prstGeom>
          <a:noFill/>
          <a:ln>
            <a:noFill/>
          </a:ln>
        </p:spPr>
      </p:pic>
      <p:sp>
        <p:nvSpPr>
          <p:cNvPr id="87" name="Google Shape;87;p13"/>
          <p:cNvSpPr txBox="1"/>
          <p:nvPr/>
        </p:nvSpPr>
        <p:spPr>
          <a:xfrm>
            <a:off x="815248" y="1895885"/>
            <a:ext cx="8966658"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800" b="1" i="0" u="none" strike="noStrike" cap="none" dirty="0">
                <a:solidFill>
                  <a:schemeClr val="lt1"/>
                </a:solidFill>
                <a:latin typeface="Roboto"/>
                <a:ea typeface="Roboto"/>
                <a:cs typeface="Roboto"/>
                <a:sym typeface="Roboto"/>
              </a:rPr>
              <a:t>UNION  BUDGET 2025</a:t>
            </a:r>
          </a:p>
          <a:p>
            <a:pPr marL="0" marR="0" lvl="0" indent="0" algn="l" rtl="0">
              <a:spcBef>
                <a:spcPts val="0"/>
              </a:spcBef>
              <a:spcAft>
                <a:spcPts val="0"/>
              </a:spcAft>
              <a:buNone/>
            </a:pPr>
            <a:r>
              <a:rPr lang="en-US" sz="4400" b="1" i="0" u="none" strike="noStrike" cap="none" dirty="0">
                <a:solidFill>
                  <a:schemeClr val="lt1"/>
                </a:solidFill>
                <a:latin typeface="Roboto"/>
                <a:ea typeface="Roboto"/>
                <a:cs typeface="Roboto"/>
                <a:sym typeface="Roboto"/>
              </a:rPr>
              <a:t>Direct </a:t>
            </a:r>
            <a:r>
              <a:rPr lang="en-US" sz="4400" b="1" dirty="0">
                <a:solidFill>
                  <a:schemeClr val="lt1"/>
                </a:solidFill>
                <a:latin typeface="Roboto"/>
                <a:ea typeface="Roboto"/>
                <a:cs typeface="Roboto"/>
                <a:sym typeface="Roboto"/>
              </a:rPr>
              <a:t>T</a:t>
            </a:r>
            <a:r>
              <a:rPr lang="en-US" sz="4400" b="1" i="0" u="none" strike="noStrike" cap="none" dirty="0">
                <a:solidFill>
                  <a:schemeClr val="lt1"/>
                </a:solidFill>
                <a:latin typeface="Roboto"/>
                <a:ea typeface="Roboto"/>
                <a:cs typeface="Roboto"/>
                <a:sym typeface="Roboto"/>
              </a:rPr>
              <a:t>ax Amendments</a:t>
            </a:r>
            <a:endParaRPr lang="en-US" sz="6800" b="1" dirty="0">
              <a:solidFill>
                <a:schemeClr val="lt1"/>
              </a:solidFill>
              <a:latin typeface="Roboto"/>
              <a:ea typeface="Roboto"/>
              <a:cs typeface="Roboto"/>
              <a:sym typeface="Roboto"/>
            </a:endParaRPr>
          </a:p>
        </p:txBody>
      </p:sp>
      <p:sp>
        <p:nvSpPr>
          <p:cNvPr id="89" name="Google Shape;89;p13"/>
          <p:cNvSpPr txBox="1"/>
          <p:nvPr/>
        </p:nvSpPr>
        <p:spPr>
          <a:xfrm>
            <a:off x="815248" y="5625877"/>
            <a:ext cx="5781932"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bg1"/>
                </a:solidFill>
                <a:latin typeface="Roboto"/>
                <a:ea typeface="Roboto"/>
                <a:cs typeface="Roboto"/>
                <a:sym typeface="Roboto"/>
              </a:rPr>
              <a:t>DATE: FEBRUARY 15, 2025</a:t>
            </a:r>
            <a:endParaRPr sz="2500" b="1" dirty="0">
              <a:solidFill>
                <a:schemeClr val="bg1"/>
              </a:solidFill>
              <a:latin typeface="Roboto"/>
              <a:ea typeface="Roboto"/>
              <a:cs typeface="Roboto"/>
              <a:sym typeface="Roboto"/>
            </a:endParaRPr>
          </a:p>
        </p:txBody>
      </p:sp>
      <p:sp>
        <p:nvSpPr>
          <p:cNvPr id="2" name="Google Shape;89;p13">
            <a:extLst>
              <a:ext uri="{FF2B5EF4-FFF2-40B4-BE49-F238E27FC236}">
                <a16:creationId xmlns:a16="http://schemas.microsoft.com/office/drawing/2014/main" id="{EC7A4BEF-7D17-2749-A71E-BD946814E760}"/>
              </a:ext>
            </a:extLst>
          </p:cNvPr>
          <p:cNvSpPr txBox="1"/>
          <p:nvPr/>
        </p:nvSpPr>
        <p:spPr>
          <a:xfrm>
            <a:off x="815247" y="4148923"/>
            <a:ext cx="8549089"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PRESENTED BY: RUCHIKA RANA &amp; KOMAL SACHDEV</a:t>
            </a:r>
          </a:p>
          <a:p>
            <a:pPr marL="0" marR="0" lvl="0" indent="0" algn="l" rtl="0">
              <a:spcBef>
                <a:spcPts val="0"/>
              </a:spcBef>
              <a:spcAft>
                <a:spcPts val="0"/>
              </a:spcAft>
              <a:buNone/>
            </a:pPr>
            <a:r>
              <a:rPr lang="en-US" sz="2500" b="1" dirty="0">
                <a:solidFill>
                  <a:schemeClr val="lt1"/>
                </a:solidFill>
                <a:latin typeface="Roboto"/>
                <a:ea typeface="Roboto"/>
                <a:cs typeface="Roboto"/>
                <a:sym typeface="Roboto"/>
              </a:rPr>
              <a:t>MENTORED BY: VERENDRA KALRA</a:t>
            </a:r>
            <a:endParaRPr sz="2500" b="1" dirty="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1905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46667" y="580921"/>
            <a:ext cx="10406353"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panose="02000000000000000000" pitchFamily="2" charset="0"/>
                <a:ea typeface="Roboto" panose="02000000000000000000" pitchFamily="2" charset="0"/>
                <a:cs typeface="Roboto" panose="02000000000000000000" pitchFamily="2" charset="0"/>
              </a:rPr>
              <a:t>RATES OF INCOME-TAX</a:t>
            </a:r>
          </a:p>
        </p:txBody>
      </p:sp>
      <p:sp>
        <p:nvSpPr>
          <p:cNvPr id="147" name="Google Shape;147;p17"/>
          <p:cNvSpPr/>
          <p:nvPr/>
        </p:nvSpPr>
        <p:spPr>
          <a:xfrm flipV="1">
            <a:off x="917543" y="1315438"/>
            <a:ext cx="5503333"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p:cNvSpPr txBox="1"/>
          <p:nvPr/>
        </p:nvSpPr>
        <p:spPr>
          <a:xfrm>
            <a:off x="846667" y="1361157"/>
            <a:ext cx="13021824" cy="4524275"/>
          </a:xfrm>
          <a:prstGeom prst="rect">
            <a:avLst/>
          </a:prstGeom>
          <a:noFill/>
          <a:ln>
            <a:noFill/>
          </a:ln>
        </p:spPr>
        <p:txBody>
          <a:bodyPr spcFirstLastPara="1" wrap="square" lIns="91425" tIns="45700" rIns="91425" bIns="45700" anchor="t" anchorCtr="0">
            <a:spAutoFit/>
          </a:bodyPr>
          <a:lstStyle/>
          <a:p>
            <a:pPr algn="just"/>
            <a:r>
              <a:rPr lang="en-US" sz="2400" b="1" spc="10" dirty="0">
                <a:latin typeface="Calibri" panose="020F0502020204030204" pitchFamily="34" charset="0"/>
                <a:cs typeface="Calibri" panose="020F0502020204030204" pitchFamily="34" charset="0"/>
              </a:rPr>
              <a:t>Comparative chart for taxability of income including special rate Income and income below 5 lakh</a:t>
            </a:r>
          </a:p>
          <a:p>
            <a:pPr algn="just"/>
            <a:r>
              <a:rPr lang="en-US" sz="2400" spc="10" dirty="0">
                <a:latin typeface="Calibri" panose="020F0502020204030204" pitchFamily="34" charset="0"/>
                <a:cs typeface="Calibri" panose="020F0502020204030204" pitchFamily="34" charset="0"/>
              </a:rPr>
              <a:t> </a:t>
            </a:r>
          </a:p>
          <a:p>
            <a:pPr algn="just"/>
            <a:r>
              <a:rPr lang="en-US" sz="2400" spc="10" dirty="0">
                <a:latin typeface="Calibri" panose="020F0502020204030204" pitchFamily="34" charset="0"/>
                <a:cs typeface="Calibri" panose="020F0502020204030204" pitchFamily="34" charset="0"/>
              </a:rPr>
              <a:t>Example 4: The assessee aged 22 years residing in India has the following income particulars:</a:t>
            </a: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r>
              <a:rPr lang="en-US" sz="2400" spc="10" dirty="0">
                <a:latin typeface="Calibri" panose="020F0502020204030204" pitchFamily="34" charset="0"/>
                <a:cs typeface="Calibri" panose="020F0502020204030204" pitchFamily="34" charset="0"/>
                <a:hlinkClick r:id="rId5" action="ppaction://hlinkfile"/>
              </a:rPr>
              <a:t>Refer Working</a:t>
            </a:r>
            <a:endParaRPr lang="en-US" sz="2400" spc="10" dirty="0">
              <a:latin typeface="Calibri" panose="020F0502020204030204" pitchFamily="34"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graphicFrame>
        <p:nvGraphicFramePr>
          <p:cNvPr id="2" name="Table 1">
            <a:extLst>
              <a:ext uri="{FF2B5EF4-FFF2-40B4-BE49-F238E27FC236}">
                <a16:creationId xmlns:a16="http://schemas.microsoft.com/office/drawing/2014/main" id="{44E05EA2-45B6-38D5-3D90-FFD9CE5309C3}"/>
              </a:ext>
            </a:extLst>
          </p:cNvPr>
          <p:cNvGraphicFramePr>
            <a:graphicFrameLocks noGrp="1"/>
          </p:cNvGraphicFramePr>
          <p:nvPr>
            <p:extLst>
              <p:ext uri="{D42A27DB-BD31-4B8C-83A1-F6EECF244321}">
                <p14:modId xmlns:p14="http://schemas.microsoft.com/office/powerpoint/2010/main" val="897851923"/>
              </p:ext>
            </p:extLst>
          </p:nvPr>
        </p:nvGraphicFramePr>
        <p:xfrm>
          <a:off x="917543" y="2732900"/>
          <a:ext cx="5922874" cy="2224560"/>
        </p:xfrm>
        <a:graphic>
          <a:graphicData uri="http://schemas.openxmlformats.org/drawingml/2006/table">
            <a:tbl>
              <a:tblPr firstRow="1" bandRow="1">
                <a:tableStyleId>{5C22544A-7EE6-4342-B048-85BDC9FD1C3A}</a:tableStyleId>
              </a:tblPr>
              <a:tblGrid>
                <a:gridCol w="3293206">
                  <a:extLst>
                    <a:ext uri="{9D8B030D-6E8A-4147-A177-3AD203B41FA5}">
                      <a16:colId xmlns:a16="http://schemas.microsoft.com/office/drawing/2014/main" val="2550596898"/>
                    </a:ext>
                  </a:extLst>
                </a:gridCol>
                <a:gridCol w="2629668">
                  <a:extLst>
                    <a:ext uri="{9D8B030D-6E8A-4147-A177-3AD203B41FA5}">
                      <a16:colId xmlns:a16="http://schemas.microsoft.com/office/drawing/2014/main" val="2225646577"/>
                    </a:ext>
                  </a:extLst>
                </a:gridCol>
              </a:tblGrid>
              <a:tr h="477360">
                <a:tc>
                  <a:txBody>
                    <a:bodyPr/>
                    <a:lstStyle/>
                    <a:p>
                      <a:r>
                        <a:rPr lang="en-US" sz="2000" dirty="0">
                          <a:latin typeface="Calibri" panose="020F0502020204030204" pitchFamily="34" charset="0"/>
                          <a:cs typeface="Calibri" panose="020F0502020204030204" pitchFamily="34" charset="0"/>
                        </a:rPr>
                        <a:t>Particulars</a:t>
                      </a:r>
                    </a:p>
                  </a:txBody>
                  <a:tcPr/>
                </a:tc>
                <a:tc>
                  <a:txBody>
                    <a:bodyPr/>
                    <a:lstStyle/>
                    <a:p>
                      <a:r>
                        <a:rPr lang="en-US" sz="2000" dirty="0">
                          <a:latin typeface="Calibri" panose="020F0502020204030204" pitchFamily="34" charset="0"/>
                          <a:cs typeface="Calibri" panose="020F0502020204030204" pitchFamily="34" charset="0"/>
                        </a:rPr>
                        <a:t>Amount (INR)</a:t>
                      </a:r>
                    </a:p>
                  </a:txBody>
                  <a:tcPr/>
                </a:tc>
                <a:extLst>
                  <a:ext uri="{0D108BD9-81ED-4DB2-BD59-A6C34878D82A}">
                    <a16:rowId xmlns:a16="http://schemas.microsoft.com/office/drawing/2014/main" val="712095824"/>
                  </a:ext>
                </a:extLst>
              </a:tr>
              <a:tr h="477360">
                <a:tc>
                  <a:txBody>
                    <a:bodyPr/>
                    <a:lstStyle/>
                    <a:p>
                      <a:r>
                        <a:rPr lang="en-US" sz="2000" dirty="0">
                          <a:latin typeface="Calibri" panose="020F0502020204030204" pitchFamily="34" charset="0"/>
                          <a:cs typeface="Calibri" panose="020F0502020204030204" pitchFamily="34" charset="0"/>
                        </a:rPr>
                        <a:t>FD Interest</a:t>
                      </a:r>
                    </a:p>
                  </a:txBody>
                  <a:tcPr/>
                </a:tc>
                <a:tc>
                  <a:txBody>
                    <a:bodyPr/>
                    <a:lstStyle/>
                    <a:p>
                      <a:pPr algn="r"/>
                      <a:r>
                        <a:rPr lang="en-US" sz="2000" dirty="0">
                          <a:latin typeface="Calibri" panose="020F0502020204030204" pitchFamily="34" charset="0"/>
                          <a:cs typeface="Calibri" panose="020F0502020204030204" pitchFamily="34" charset="0"/>
                        </a:rPr>
                        <a:t>1,00,000</a:t>
                      </a:r>
                    </a:p>
                  </a:txBody>
                  <a:tcPr/>
                </a:tc>
                <a:extLst>
                  <a:ext uri="{0D108BD9-81ED-4DB2-BD59-A6C34878D82A}">
                    <a16:rowId xmlns:a16="http://schemas.microsoft.com/office/drawing/2014/main" val="3325745452"/>
                  </a:ext>
                </a:extLst>
              </a:tr>
              <a:tr h="339958">
                <a:tc>
                  <a:txBody>
                    <a:bodyPr/>
                    <a:lstStyle/>
                    <a:p>
                      <a:r>
                        <a:rPr lang="en-US" sz="2000" dirty="0">
                          <a:latin typeface="Calibri" panose="020F0502020204030204" pitchFamily="34" charset="0"/>
                          <a:cs typeface="Calibri" panose="020F0502020204030204" pitchFamily="34" charset="0"/>
                        </a:rPr>
                        <a:t>STCG 111A</a:t>
                      </a:r>
                    </a:p>
                  </a:txBody>
                  <a:tcPr/>
                </a:tc>
                <a:tc>
                  <a:txBody>
                    <a:bodyPr/>
                    <a:lstStyle/>
                    <a:p>
                      <a:pPr algn="r"/>
                      <a:r>
                        <a:rPr lang="en-US" sz="2000" dirty="0">
                          <a:latin typeface="Calibri" panose="020F0502020204030204" pitchFamily="34" charset="0"/>
                          <a:cs typeface="Calibri" panose="020F0502020204030204" pitchFamily="34" charset="0"/>
                        </a:rPr>
                        <a:t>2,50,000</a:t>
                      </a:r>
                    </a:p>
                  </a:txBody>
                  <a:tcPr/>
                </a:tc>
                <a:extLst>
                  <a:ext uri="{0D108BD9-81ED-4DB2-BD59-A6C34878D82A}">
                    <a16:rowId xmlns:a16="http://schemas.microsoft.com/office/drawing/2014/main" val="2579620213"/>
                  </a:ext>
                </a:extLst>
              </a:tr>
              <a:tr h="238680">
                <a:tc>
                  <a:txBody>
                    <a:bodyPr/>
                    <a:lstStyle/>
                    <a:p>
                      <a:r>
                        <a:rPr lang="en-US" sz="2000" dirty="0">
                          <a:latin typeface="Calibri" panose="020F0502020204030204" pitchFamily="34" charset="0"/>
                          <a:cs typeface="Calibri" panose="020F0502020204030204" pitchFamily="34" charset="0"/>
                        </a:rPr>
                        <a:t>LTCG 112A</a:t>
                      </a:r>
                    </a:p>
                  </a:txBody>
                  <a:tcPr/>
                </a:tc>
                <a:tc>
                  <a:txBody>
                    <a:bodyPr/>
                    <a:lstStyle/>
                    <a:p>
                      <a:pPr algn="r"/>
                      <a:r>
                        <a:rPr lang="en-US" sz="2000" dirty="0">
                          <a:latin typeface="Calibri" panose="020F0502020204030204" pitchFamily="34" charset="0"/>
                          <a:cs typeface="Calibri" panose="020F0502020204030204" pitchFamily="34" charset="0"/>
                        </a:rPr>
                        <a:t>1,40,000</a:t>
                      </a:r>
                    </a:p>
                  </a:txBody>
                  <a:tcPr/>
                </a:tc>
                <a:extLst>
                  <a:ext uri="{0D108BD9-81ED-4DB2-BD59-A6C34878D82A}">
                    <a16:rowId xmlns:a16="http://schemas.microsoft.com/office/drawing/2014/main" val="171908808"/>
                  </a:ext>
                </a:extLst>
              </a:tr>
              <a:tr h="477360">
                <a:tc>
                  <a:txBody>
                    <a:bodyPr/>
                    <a:lstStyle/>
                    <a:p>
                      <a:r>
                        <a:rPr lang="en-US" sz="2000" b="1" dirty="0">
                          <a:latin typeface="Calibri" panose="020F0502020204030204" pitchFamily="34" charset="0"/>
                          <a:cs typeface="Calibri" panose="020F0502020204030204" pitchFamily="34" charset="0"/>
                        </a:rPr>
                        <a:t>Total Income</a:t>
                      </a:r>
                    </a:p>
                  </a:txBody>
                  <a:tcPr/>
                </a:tc>
                <a:tc>
                  <a:txBody>
                    <a:bodyPr/>
                    <a:lstStyle/>
                    <a:p>
                      <a:pPr algn="r"/>
                      <a:r>
                        <a:rPr lang="en-US" sz="2000" b="1" dirty="0">
                          <a:latin typeface="Calibri" panose="020F0502020204030204" pitchFamily="34" charset="0"/>
                          <a:cs typeface="Calibri" panose="020F0502020204030204" pitchFamily="34" charset="0"/>
                        </a:rPr>
                        <a:t>4,90,000</a:t>
                      </a:r>
                    </a:p>
                  </a:txBody>
                  <a:tcPr/>
                </a:tc>
                <a:extLst>
                  <a:ext uri="{0D108BD9-81ED-4DB2-BD59-A6C34878D82A}">
                    <a16:rowId xmlns:a16="http://schemas.microsoft.com/office/drawing/2014/main" val="723717406"/>
                  </a:ext>
                </a:extLst>
              </a:tr>
            </a:tbl>
          </a:graphicData>
        </a:graphic>
      </p:graphicFrame>
    </p:spTree>
    <p:extLst>
      <p:ext uri="{BB962C8B-B14F-4D97-AF65-F5344CB8AC3E}">
        <p14:creationId xmlns:p14="http://schemas.microsoft.com/office/powerpoint/2010/main" val="49317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1905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46667" y="580921"/>
            <a:ext cx="10406353"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panose="02000000000000000000" pitchFamily="2" charset="0"/>
                <a:ea typeface="Roboto" panose="02000000000000000000" pitchFamily="2" charset="0"/>
                <a:cs typeface="Roboto" panose="02000000000000000000" pitchFamily="2" charset="0"/>
              </a:rPr>
              <a:t>RATES OF INCOME-TAX</a:t>
            </a:r>
          </a:p>
        </p:txBody>
      </p:sp>
      <p:sp>
        <p:nvSpPr>
          <p:cNvPr id="147" name="Google Shape;147;p17"/>
          <p:cNvSpPr/>
          <p:nvPr/>
        </p:nvSpPr>
        <p:spPr>
          <a:xfrm flipV="1">
            <a:off x="917543" y="1315438"/>
            <a:ext cx="5503333"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p:cNvSpPr txBox="1"/>
          <p:nvPr/>
        </p:nvSpPr>
        <p:spPr>
          <a:xfrm>
            <a:off x="846667" y="1444133"/>
            <a:ext cx="13021824" cy="4293443"/>
          </a:xfrm>
          <a:prstGeom prst="rect">
            <a:avLst/>
          </a:prstGeom>
          <a:noFill/>
          <a:ln>
            <a:noFill/>
          </a:ln>
        </p:spPr>
        <p:txBody>
          <a:bodyPr spcFirstLastPara="1" wrap="square" lIns="91425" tIns="45700" rIns="91425" bIns="45700" anchor="t" anchorCtr="0">
            <a:spAutoFit/>
          </a:bodyPr>
          <a:lstStyle/>
          <a:p>
            <a:pPr algn="just"/>
            <a:r>
              <a:rPr lang="en-US" sz="2400" b="1" u="sng" dirty="0">
                <a:effectLst/>
                <a:latin typeface="Calibri" panose="020F0502020204030204" pitchFamily="34" charset="0"/>
                <a:ea typeface="Arial" panose="020B0604020202020204" pitchFamily="34" charset="0"/>
                <a:cs typeface="Calibri" panose="020F0502020204030204" pitchFamily="34" charset="0"/>
              </a:rPr>
              <a:t>Marginal Relief</a:t>
            </a:r>
          </a:p>
          <a:p>
            <a:pPr algn="l"/>
            <a:r>
              <a:rPr lang="en-US" sz="2400" spc="10" dirty="0">
                <a:latin typeface="Calibri" panose="020F0502020204030204" pitchFamily="34" charset="0"/>
                <a:cs typeface="Calibri" panose="020F0502020204030204" pitchFamily="34" charset="0"/>
              </a:rPr>
              <a:t>Marginal relief is available to only resident individuals who have income marginally above INR 12 lacs.</a:t>
            </a:r>
          </a:p>
          <a:p>
            <a:pPr marL="0" marR="0" algn="just">
              <a:spcBef>
                <a:spcPts val="0"/>
              </a:spcBef>
              <a:spcAft>
                <a:spcPts val="0"/>
              </a:spcAft>
            </a:pPr>
            <a:endParaRPr lang="en-US" sz="2400" spc="1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spc="10" dirty="0">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spc="1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spc="10" dirty="0">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spc="1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spc="10" dirty="0">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900" spc="10" dirty="0">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spc="10" dirty="0">
              <a:effectLst/>
              <a:latin typeface="Calibri" panose="020F0502020204030204" pitchFamily="34" charset="0"/>
              <a:ea typeface="Times New Roman" panose="02020603050405020304" pitchFamily="18" charset="0"/>
              <a:cs typeface="Calibri" panose="020F0502020204030204" pitchFamily="34" charset="0"/>
            </a:endParaRPr>
          </a:p>
          <a:p>
            <a:pPr algn="l"/>
            <a:r>
              <a:rPr lang="en-US" sz="2400" spc="10" dirty="0">
                <a:latin typeface="Calibri" panose="020F0502020204030204" pitchFamily="34" charset="0"/>
                <a:cs typeface="Calibri" panose="020F0502020204030204" pitchFamily="34" charset="0"/>
              </a:rPr>
              <a:t>Marginal relief ensures that taxpayers having income marginally higher than INR 12 lacs do not pay tax more than the income in excess of 12 lacs.</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5" name="Picture 4">
            <a:extLst>
              <a:ext uri="{FF2B5EF4-FFF2-40B4-BE49-F238E27FC236}">
                <a16:creationId xmlns:a16="http://schemas.microsoft.com/office/drawing/2014/main" id="{8B9DD867-D99F-6EDE-9D9B-5C256BB2F8D6}"/>
              </a:ext>
            </a:extLst>
          </p:cNvPr>
          <p:cNvPicPr>
            <a:picLocks noChangeAspect="1"/>
          </p:cNvPicPr>
          <p:nvPr/>
        </p:nvPicPr>
        <p:blipFill>
          <a:blip r:embed="rId5"/>
          <a:stretch>
            <a:fillRect/>
          </a:stretch>
        </p:blipFill>
        <p:spPr>
          <a:xfrm>
            <a:off x="917542" y="2505075"/>
            <a:ext cx="9479969" cy="2147607"/>
          </a:xfrm>
          <a:prstGeom prst="rect">
            <a:avLst/>
          </a:prstGeom>
        </p:spPr>
      </p:pic>
    </p:spTree>
    <p:extLst>
      <p:ext uri="{BB962C8B-B14F-4D97-AF65-F5344CB8AC3E}">
        <p14:creationId xmlns:p14="http://schemas.microsoft.com/office/powerpoint/2010/main" val="313510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662201"/>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SOCIO ECONOMIC WELFARE MEASURES</a:t>
            </a:r>
          </a:p>
        </p:txBody>
      </p:sp>
      <p:sp>
        <p:nvSpPr>
          <p:cNvPr id="147" name="Google Shape;147;p17"/>
          <p:cNvSpPr/>
          <p:nvPr/>
        </p:nvSpPr>
        <p:spPr>
          <a:xfrm>
            <a:off x="933101" y="1347170"/>
            <a:ext cx="9379299"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2" y="1562356"/>
            <a:ext cx="11569559" cy="5262939"/>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x</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of</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of</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k</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ing</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inv</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nt</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by</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So</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ere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ign</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W</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und</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unds</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&amp;</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 and</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5" dirty="0" err="1">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err="1">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err="1">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err="1">
                <a:effectLst/>
                <a:latin typeface="Calibri" panose="020F0502020204030204" pitchFamily="34" charset="0"/>
                <a:ea typeface="Times New Roman" panose="02020603050405020304" pitchFamily="18" charset="0"/>
                <a:cs typeface="Calibri" panose="020F0502020204030204" pitchFamily="34" charset="0"/>
              </a:rPr>
              <a:t>iona</a:t>
            </a:r>
            <a:r>
              <a:rPr lang="en-US" sz="2400" b="1" u="sng" spc="-30" dirty="0" err="1">
                <a:effectLst/>
                <a:latin typeface="Calibri" panose="020F0502020204030204" pitchFamily="34" charset="0"/>
                <a:ea typeface="Times New Roman" panose="02020603050405020304" pitchFamily="18" charset="0"/>
                <a:cs typeface="Calibri" panose="020F0502020204030204" pitchFamily="34" charset="0"/>
              </a:rPr>
              <a:t>l</a:t>
            </a:r>
            <a:r>
              <a:rPr lang="en-US" sz="2400" b="1" u="sng" dirty="0" err="1">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10" dirty="0" err="1">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err="1">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err="1">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err="1">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of</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ax</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x</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ions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Clause (23FE) of Section 10)</a:t>
            </a:r>
            <a:endParaRPr lang="en-US" sz="2400" b="1"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spc="15"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5" dirty="0">
                <a:effectLst/>
                <a:latin typeface="Calibri" panose="020F0502020204030204" pitchFamily="34" charset="0"/>
                <a:ea typeface="Times New Roman" panose="02020603050405020304" pitchFamily="18" charset="0"/>
                <a:cs typeface="Calibri" panose="020F0502020204030204" pitchFamily="34" charset="0"/>
              </a:rPr>
              <a:t>Section 10(23FE)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exempts specified persons including Sovereign Wealth Funds (SWFs) and Pension Funds (PFs) from tax on dividends, interest, long-term capital gains, and other incomes from eligible investments in India</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This provision was Introduced in Finance Act, 2020, to encourage investments of SWF and PF into infrastructure sector of India.</a:t>
            </a:r>
          </a:p>
          <a:p>
            <a:pPr marL="0" marR="0" algn="just">
              <a:spcBef>
                <a:spcPts val="0"/>
              </a:spcBef>
              <a:spcAft>
                <a:spcPts val="0"/>
              </a:spcAft>
            </a:pPr>
            <a:endParaRPr lang="en-US" sz="2400" spc="15"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5" dirty="0">
                <a:effectLst/>
                <a:latin typeface="Calibri" panose="020F0502020204030204" pitchFamily="34" charset="0"/>
                <a:ea typeface="Times New Roman" panose="02020603050405020304" pitchFamily="18" charset="0"/>
                <a:cs typeface="Calibri" panose="020F0502020204030204" pitchFamily="34" charset="0"/>
              </a:rPr>
              <a:t>The current exemption applies to investments made between after April 1, 2020, but on or before March 31, 2025, which has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now been extended to March 31, 2030</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t>
            </a:r>
          </a:p>
          <a:p>
            <a:pPr marL="0" marR="0" algn="just">
              <a:spcBef>
                <a:spcPts val="0"/>
              </a:spcBef>
              <a:spcAft>
                <a:spcPts val="0"/>
              </a:spcAft>
            </a:pPr>
            <a:endParaRPr lang="en-US" sz="2400" spc="15" dirty="0">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5" dirty="0">
                <a:effectLst/>
                <a:latin typeface="Calibri" panose="020F0502020204030204" pitchFamily="34" charset="0"/>
                <a:ea typeface="Times New Roman" panose="02020603050405020304" pitchFamily="18" charset="0"/>
                <a:cs typeface="Calibri" panose="020F0502020204030204" pitchFamily="34" charset="0"/>
              </a:rPr>
              <a:t>Second amendment has been made considering all the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short-term capital gains u/s 50AA as long term irrespective of their period of holding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and exempting them accordingly.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9568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662201"/>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SOCIO ECONOMIC WELFARE MEASURES</a:t>
            </a:r>
          </a:p>
        </p:txBody>
      </p:sp>
      <p:sp>
        <p:nvSpPr>
          <p:cNvPr id="147" name="Google Shape;147;p17"/>
          <p:cNvSpPr/>
          <p:nvPr/>
        </p:nvSpPr>
        <p:spPr>
          <a:xfrm>
            <a:off x="1083733" y="1311974"/>
            <a:ext cx="9245600" cy="80916"/>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2" y="1562355"/>
            <a:ext cx="12554298" cy="6001603"/>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Proposed Section 44BBD – Presumptive Taxation for Non-Residents in Electronics Manufacturing</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2400" spc="15" dirty="0">
              <a:latin typeface="Calibri" panose="020F0502020204030204" pitchFamily="34" charset="0"/>
              <a:cs typeface="Calibri" panose="020F0502020204030204" pitchFamily="34" charset="0"/>
            </a:endParaRPr>
          </a:p>
          <a:p>
            <a:pPr algn="just"/>
            <a:r>
              <a:rPr lang="en-US" sz="2400" spc="15" dirty="0">
                <a:latin typeface="Calibri" panose="020F0502020204030204" pitchFamily="34" charset="0"/>
                <a:cs typeface="Calibri" panose="020F0502020204030204" pitchFamily="34" charset="0"/>
              </a:rPr>
              <a:t>It is proposed to provide </a:t>
            </a:r>
            <a:r>
              <a:rPr lang="en-US" sz="2400" b="1" spc="15" dirty="0">
                <a:latin typeface="Calibri" panose="020F0502020204030204" pitchFamily="34" charset="0"/>
                <a:cs typeface="Calibri" panose="020F0502020204030204" pitchFamily="34" charset="0"/>
              </a:rPr>
              <a:t>a presumptive taxation regime for </a:t>
            </a:r>
            <a:r>
              <a:rPr lang="en-US" sz="2400" b="1" u="sng" spc="15" dirty="0">
                <a:latin typeface="Calibri" panose="020F0502020204030204" pitchFamily="34" charset="0"/>
                <a:cs typeface="Calibri" panose="020F0502020204030204" pitchFamily="34" charset="0"/>
              </a:rPr>
              <a:t>non-residents</a:t>
            </a:r>
            <a:r>
              <a:rPr lang="en-US" sz="2400" b="1" spc="15" dirty="0">
                <a:latin typeface="Calibri" panose="020F0502020204030204" pitchFamily="34" charset="0"/>
                <a:cs typeface="Calibri" panose="020F0502020204030204" pitchFamily="34" charset="0"/>
              </a:rPr>
              <a:t> engaged in the </a:t>
            </a:r>
            <a:r>
              <a:rPr lang="en-US" sz="2400" b="1" u="sng" spc="15" dirty="0">
                <a:latin typeface="Calibri" panose="020F0502020204030204" pitchFamily="34" charset="0"/>
                <a:cs typeface="Calibri" panose="020F0502020204030204" pitchFamily="34" charset="0"/>
              </a:rPr>
              <a:t>business of providing services or technology</a:t>
            </a:r>
            <a:r>
              <a:rPr lang="en-US" sz="2400" b="1" spc="15" dirty="0">
                <a:latin typeface="Calibri" panose="020F0502020204030204" pitchFamily="34" charset="0"/>
                <a:cs typeface="Calibri" panose="020F0502020204030204" pitchFamily="34" charset="0"/>
              </a:rPr>
              <a:t>, to a </a:t>
            </a:r>
            <a:r>
              <a:rPr lang="en-US" sz="2400" b="1" u="sng" spc="15" dirty="0">
                <a:latin typeface="Calibri" panose="020F0502020204030204" pitchFamily="34" charset="0"/>
                <a:cs typeface="Calibri" panose="020F0502020204030204" pitchFamily="34" charset="0"/>
              </a:rPr>
              <a:t>resident  company</a:t>
            </a:r>
            <a:r>
              <a:rPr lang="en-US" sz="2400" b="1" spc="15" dirty="0">
                <a:latin typeface="Calibri" panose="020F0502020204030204" pitchFamily="34" charset="0"/>
                <a:cs typeface="Calibri" panose="020F0502020204030204" pitchFamily="34" charset="0"/>
              </a:rPr>
              <a:t> which are </a:t>
            </a:r>
            <a:r>
              <a:rPr lang="en-US" sz="2400" b="1" u="sng" spc="15" dirty="0">
                <a:latin typeface="Calibri" panose="020F0502020204030204" pitchFamily="34" charset="0"/>
                <a:cs typeface="Calibri" panose="020F0502020204030204" pitchFamily="34" charset="0"/>
              </a:rPr>
              <a:t>establishing or operating</a:t>
            </a:r>
            <a:r>
              <a:rPr lang="en-US" sz="2400" b="1" spc="15" dirty="0">
                <a:latin typeface="Calibri" panose="020F0502020204030204" pitchFamily="34" charset="0"/>
                <a:cs typeface="Calibri" panose="020F0502020204030204" pitchFamily="34" charset="0"/>
              </a:rPr>
              <a:t> electronics manufacturing facility or a connected facility</a:t>
            </a:r>
            <a:r>
              <a:rPr lang="en-US" sz="2400" spc="15" dirty="0">
                <a:latin typeface="Calibri" panose="020F0502020204030204" pitchFamily="34" charset="0"/>
                <a:cs typeface="Calibri" panose="020F0502020204030204" pitchFamily="34" charset="0"/>
              </a:rPr>
              <a:t> </a:t>
            </a:r>
            <a:r>
              <a:rPr lang="en-US" sz="2400" b="1" spc="15" dirty="0">
                <a:latin typeface="Calibri" panose="020F0502020204030204" pitchFamily="34" charset="0"/>
                <a:cs typeface="Calibri" panose="020F0502020204030204" pitchFamily="34" charset="0"/>
              </a:rPr>
              <a:t>for manufacturing or producing electronic goods, article or thing in India</a:t>
            </a:r>
            <a:r>
              <a:rPr lang="en-US" sz="2400" spc="15" dirty="0">
                <a:latin typeface="Calibri" panose="020F0502020204030204" pitchFamily="34" charset="0"/>
                <a:cs typeface="Calibri" panose="020F0502020204030204" pitchFamily="34" charset="0"/>
              </a:rPr>
              <a:t>, under a scheme notified by the Central Government in the Ministry of Electronics and Information Technology and satisfies such conditions as prescribed in the rules.</a:t>
            </a:r>
          </a:p>
          <a:p>
            <a:pPr algn="just"/>
            <a:endParaRPr lang="en-US" sz="2400" spc="15" dirty="0">
              <a:latin typeface="Calibri" panose="020F0502020204030204" pitchFamily="34" charset="0"/>
              <a:cs typeface="Calibri" panose="020F0502020204030204" pitchFamily="34" charset="0"/>
            </a:endParaRPr>
          </a:p>
          <a:p>
            <a:pPr marL="0" marR="0" algn="just">
              <a:spcBef>
                <a:spcPts val="0"/>
              </a:spcBef>
              <a:spcAft>
                <a:spcPts val="0"/>
              </a:spcAft>
            </a:pPr>
            <a:r>
              <a:rPr lang="en-US" sz="2400" spc="15" dirty="0">
                <a:latin typeface="Calibri" panose="020F0502020204030204" pitchFamily="34" charset="0"/>
                <a:cs typeface="Calibri" panose="020F0502020204030204" pitchFamily="34" charset="0"/>
              </a:rPr>
              <a:t>It is, therefore, proposed, to insert a new section 44BBD, which </a:t>
            </a:r>
            <a:r>
              <a:rPr lang="en-US" sz="2400" b="1" spc="15" dirty="0">
                <a:latin typeface="Calibri" panose="020F0502020204030204" pitchFamily="34" charset="0"/>
                <a:cs typeface="Calibri" panose="020F0502020204030204" pitchFamily="34" charset="0"/>
              </a:rPr>
              <a:t>deems 25% of the aggregate amount received/receivable by, or paid/payable to, the non-resident</a:t>
            </a:r>
            <a:r>
              <a:rPr lang="en-US" sz="2400" spc="15" dirty="0">
                <a:latin typeface="Calibri" panose="020F0502020204030204" pitchFamily="34" charset="0"/>
                <a:cs typeface="Calibri" panose="020F0502020204030204" pitchFamily="34" charset="0"/>
              </a:rPr>
              <a:t>, on account of providing services or technology, as profits and gains of such non-resident from this business. There is no capping on the amount received by the non-resident. </a:t>
            </a:r>
          </a:p>
          <a:p>
            <a:pPr marL="0" marR="0" algn="just">
              <a:spcBef>
                <a:spcPts val="0"/>
              </a:spcBef>
              <a:spcAft>
                <a:spcPts val="0"/>
              </a:spcAft>
            </a:pPr>
            <a:endParaRPr lang="en-US" sz="2400" spc="15" dirty="0">
              <a:latin typeface="Calibri" panose="020F0502020204030204" pitchFamily="34" charset="0"/>
              <a:cs typeface="Calibri" panose="020F0502020204030204" pitchFamily="34" charset="0"/>
            </a:endParaRPr>
          </a:p>
          <a:p>
            <a:pPr marL="0" marR="0" algn="just">
              <a:spcBef>
                <a:spcPts val="0"/>
              </a:spcBef>
              <a:spcAft>
                <a:spcPts val="0"/>
              </a:spcAft>
            </a:pPr>
            <a:r>
              <a:rPr lang="en-US" sz="2400" spc="15" dirty="0">
                <a:latin typeface="Calibri" panose="020F0502020204030204" pitchFamily="34" charset="0"/>
                <a:cs typeface="Calibri" panose="020F0502020204030204" pitchFamily="34" charset="0"/>
              </a:rPr>
              <a:t>This amendment will take effect from April 1, 2026, and shall accordingly, apply in relation to AY 2026-27 and subsequent AYs.</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28964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459377" y="383099"/>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flipV="1">
            <a:off x="459377" y="1036040"/>
            <a:ext cx="9599432" cy="5919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459377" y="1292984"/>
            <a:ext cx="13409114" cy="6370934"/>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25" dirty="0">
                <a:latin typeface="Calibri" panose="020F0502020204030204" pitchFamily="34" charset="0"/>
                <a:cs typeface="Calibri" panose="020F0502020204030204" pitchFamily="34" charset="0"/>
              </a:rPr>
              <a:t>Period of validity of Registration of Charitable And Religious Organisations increased from 5 Years To 10 Years in some Cases</a:t>
            </a: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1</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2</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9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or</a:t>
            </a:r>
            <a:r>
              <a:rPr lang="en-US" sz="2400" spc="1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8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9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8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5</a:t>
            </a:r>
            <a:r>
              <a:rPr lang="en-US" sz="2400" spc="1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5"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9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w</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ac</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im</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dirty="0">
                <a:effectLst/>
                <a:latin typeface="Calibri" panose="020F0502020204030204" pitchFamily="34" charset="0"/>
                <a:ea typeface="Times New Roman" panose="02020603050405020304" pitchFamily="18" charset="0"/>
                <a:cs typeface="Calibri" panose="020F0502020204030204" pitchFamily="34" charset="0"/>
              </a:rPr>
              <a:t>il</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ng</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8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 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3</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x</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on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ca</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29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he</a:t>
            </a:r>
            <a:r>
              <a:rPr lang="en-US" sz="2400" spc="2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ac</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2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or</a:t>
            </a:r>
            <a:r>
              <a:rPr lang="en-US" sz="2400" spc="29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2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2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q</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to</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ke</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p>
          <a:p>
            <a:pPr marL="68580" marR="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68580" marR="0" algn="just">
              <a:spcBef>
                <a:spcPts val="0"/>
              </a:spcBef>
              <a:spcAft>
                <a:spcPts val="0"/>
              </a:spcAf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6858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6858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68580" marR="0" algn="just">
              <a:spcBef>
                <a:spcPts val="0"/>
              </a:spcBef>
              <a:spcAft>
                <a:spcPts val="0"/>
              </a:spcAf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6858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68580" marR="0" algn="just">
              <a:spcBef>
                <a:spcPts val="0"/>
              </a:spcBef>
              <a:spcAft>
                <a:spcPts val="0"/>
              </a:spcAf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6858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68580" marR="0" algn="just">
              <a:spcBef>
                <a:spcPts val="0"/>
              </a:spcBef>
              <a:spcAft>
                <a:spcPts val="0"/>
              </a:spcAf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6858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2" name="Table 1">
            <a:extLst>
              <a:ext uri="{FF2B5EF4-FFF2-40B4-BE49-F238E27FC236}">
                <a16:creationId xmlns:a16="http://schemas.microsoft.com/office/drawing/2014/main" id="{457D51B3-2FFE-BB39-A5AA-E69DACC347CF}"/>
              </a:ext>
            </a:extLst>
          </p:cNvPr>
          <p:cNvGraphicFramePr>
            <a:graphicFrameLocks noGrp="1"/>
          </p:cNvGraphicFramePr>
          <p:nvPr>
            <p:extLst>
              <p:ext uri="{D42A27DB-BD31-4B8C-83A1-F6EECF244321}">
                <p14:modId xmlns:p14="http://schemas.microsoft.com/office/powerpoint/2010/main" val="1725376966"/>
              </p:ext>
            </p:extLst>
          </p:nvPr>
        </p:nvGraphicFramePr>
        <p:xfrm>
          <a:off x="615462" y="3913513"/>
          <a:ext cx="12907106" cy="3931920"/>
        </p:xfrm>
        <a:graphic>
          <a:graphicData uri="http://schemas.openxmlformats.org/drawingml/2006/table">
            <a:tbl>
              <a:tblPr firstRow="1" bandRow="1">
                <a:tableStyleId>{5C22544A-7EE6-4342-B048-85BDC9FD1C3A}</a:tableStyleId>
              </a:tblPr>
              <a:tblGrid>
                <a:gridCol w="2162907">
                  <a:extLst>
                    <a:ext uri="{9D8B030D-6E8A-4147-A177-3AD203B41FA5}">
                      <a16:colId xmlns:a16="http://schemas.microsoft.com/office/drawing/2014/main" val="2998304470"/>
                    </a:ext>
                  </a:extLst>
                </a:gridCol>
                <a:gridCol w="3971515">
                  <a:extLst>
                    <a:ext uri="{9D8B030D-6E8A-4147-A177-3AD203B41FA5}">
                      <a16:colId xmlns:a16="http://schemas.microsoft.com/office/drawing/2014/main" val="595591863"/>
                    </a:ext>
                  </a:extLst>
                </a:gridCol>
                <a:gridCol w="3492720">
                  <a:extLst>
                    <a:ext uri="{9D8B030D-6E8A-4147-A177-3AD203B41FA5}">
                      <a16:colId xmlns:a16="http://schemas.microsoft.com/office/drawing/2014/main" val="120082240"/>
                    </a:ext>
                  </a:extLst>
                </a:gridCol>
                <a:gridCol w="3279964">
                  <a:extLst>
                    <a:ext uri="{9D8B030D-6E8A-4147-A177-3AD203B41FA5}">
                      <a16:colId xmlns:a16="http://schemas.microsoft.com/office/drawing/2014/main" val="3440522254"/>
                    </a:ext>
                  </a:extLst>
                </a:gridCol>
              </a:tblGrid>
              <a:tr h="658487">
                <a:tc>
                  <a:txBody>
                    <a:bodyPr/>
                    <a:lstStyle/>
                    <a:p>
                      <a:r>
                        <a:rPr lang="en-US" sz="2000" dirty="0">
                          <a:latin typeface="Calibri" panose="020F0502020204030204" pitchFamily="34" charset="0"/>
                          <a:cs typeface="Calibri" panose="020F0502020204030204" pitchFamily="34" charset="0"/>
                        </a:rPr>
                        <a:t>Sub-clause of section 12A(1)(ac)</a:t>
                      </a:r>
                    </a:p>
                  </a:txBody>
                  <a:tcPr/>
                </a:tc>
                <a:tc>
                  <a:txBody>
                    <a:bodyPr/>
                    <a:lstStyle/>
                    <a:p>
                      <a:r>
                        <a:rPr lang="en-US" sz="2000" dirty="0">
                          <a:latin typeface="Calibri" panose="020F0502020204030204" pitchFamily="34" charset="0"/>
                          <a:cs typeface="Calibri" panose="020F0502020204030204" pitchFamily="34" charset="0"/>
                        </a:rPr>
                        <a:t>Particulars</a:t>
                      </a:r>
                    </a:p>
                  </a:txBody>
                  <a:tcPr/>
                </a:tc>
                <a:tc>
                  <a:txBody>
                    <a:bodyPr/>
                    <a:lstStyle/>
                    <a:p>
                      <a:r>
                        <a:rPr lang="en-US" sz="2000" dirty="0">
                          <a:latin typeface="Calibri" panose="020F0502020204030204" pitchFamily="34" charset="0"/>
                          <a:cs typeface="Calibri" panose="020F0502020204030204" pitchFamily="34" charset="0"/>
                        </a:rPr>
                        <a:t>Application to be made for registration u/s 12AB</a:t>
                      </a:r>
                    </a:p>
                  </a:txBody>
                  <a:tcPr/>
                </a:tc>
                <a:tc>
                  <a:txBody>
                    <a:bodyPr/>
                    <a:lstStyle/>
                    <a:p>
                      <a:r>
                        <a:rPr lang="en-US" sz="2000" dirty="0">
                          <a:latin typeface="Calibri" panose="020F0502020204030204" pitchFamily="34" charset="0"/>
                          <a:cs typeface="Calibri" panose="020F0502020204030204" pitchFamily="34" charset="0"/>
                        </a:rPr>
                        <a:t>Time limit for passing order</a:t>
                      </a:r>
                    </a:p>
                  </a:txBody>
                  <a:tcPr/>
                </a:tc>
                <a:extLst>
                  <a:ext uri="{0D108BD9-81ED-4DB2-BD59-A6C34878D82A}">
                    <a16:rowId xmlns:a16="http://schemas.microsoft.com/office/drawing/2014/main" val="2613754796"/>
                  </a:ext>
                </a:extLst>
              </a:tr>
              <a:tr h="960566">
                <a:tc>
                  <a:txBody>
                    <a:bodyPr/>
                    <a:lstStyle/>
                    <a:p>
                      <a:pPr algn="ctr"/>
                      <a:r>
                        <a:rPr lang="en-US" sz="2000" dirty="0">
                          <a:latin typeface="Calibri" panose="020F0502020204030204" pitchFamily="34" charset="0"/>
                          <a:cs typeface="Calibri" panose="020F0502020204030204" pitchFamily="34" charset="0"/>
                        </a:rPr>
                        <a:t>(ii)</a:t>
                      </a:r>
                    </a:p>
                  </a:txBody>
                  <a:tcPr/>
                </a:tc>
                <a:tc>
                  <a:txBody>
                    <a:bodyPr/>
                    <a:lstStyle/>
                    <a:p>
                      <a:pPr algn="l"/>
                      <a:r>
                        <a:rPr lang="en-US" sz="2000" dirty="0">
                          <a:latin typeface="Calibri" panose="020F0502020204030204" pitchFamily="34" charset="0"/>
                          <a:cs typeface="Calibri" panose="020F0502020204030204" pitchFamily="34" charset="0"/>
                        </a:rPr>
                        <a:t>Charitable/religious trusts/ institutions etc. whose registration expired u/s 12AB in 5 years.- </a:t>
                      </a:r>
                      <a:r>
                        <a:rPr lang="en-US" sz="2000" b="1" u="sng" dirty="0">
                          <a:latin typeface="Calibri" panose="020F0502020204030204" pitchFamily="34" charset="0"/>
                          <a:cs typeface="Calibri" panose="020F0502020204030204" pitchFamily="34" charset="0"/>
                        </a:rPr>
                        <a:t>Regular- Registration</a:t>
                      </a:r>
                    </a:p>
                  </a:txBody>
                  <a:tcPr/>
                </a:tc>
                <a:tc>
                  <a:txBody>
                    <a:bodyPr/>
                    <a:lstStyle/>
                    <a:p>
                      <a:pPr algn="l"/>
                      <a:r>
                        <a:rPr lang="en-US" sz="2000" dirty="0">
                          <a:latin typeface="Calibri" panose="020F0502020204030204" pitchFamily="34" charset="0"/>
                          <a:cs typeface="Calibri" panose="020F0502020204030204" pitchFamily="34" charset="0"/>
                        </a:rPr>
                        <a:t>Atleast </a:t>
                      </a:r>
                      <a:r>
                        <a:rPr lang="en-US" sz="2000" b="1" u="none" dirty="0">
                          <a:latin typeface="Calibri" panose="020F0502020204030204" pitchFamily="34" charset="0"/>
                          <a:cs typeface="Calibri" panose="020F0502020204030204" pitchFamily="34" charset="0"/>
                        </a:rPr>
                        <a:t>Six months prior to the expiry of the registration</a:t>
                      </a:r>
                      <a:r>
                        <a:rPr lang="en-US" sz="2000" b="0" u="none" dirty="0">
                          <a:latin typeface="Calibri" panose="020F0502020204030204" pitchFamily="34" charset="0"/>
                          <a:cs typeface="Calibri" panose="020F0502020204030204" pitchFamily="34" charset="0"/>
                        </a:rPr>
                        <a:t>.</a:t>
                      </a:r>
                    </a:p>
                  </a:txBody>
                  <a:tcPr/>
                </a:tc>
                <a:tc>
                  <a:txBody>
                    <a:bodyPr/>
                    <a:lstStyle/>
                    <a:p>
                      <a:pPr algn="l"/>
                      <a:r>
                        <a:rPr lang="en-US" sz="2000" dirty="0">
                          <a:latin typeface="Calibri" panose="020F0502020204030204" pitchFamily="34" charset="0"/>
                          <a:cs typeface="Calibri" panose="020F0502020204030204" pitchFamily="34" charset="0"/>
                        </a:rPr>
                        <a:t>Within 6 months from the end of the month in which the application was received.</a:t>
                      </a:r>
                    </a:p>
                  </a:txBody>
                  <a:tcPr/>
                </a:tc>
                <a:extLst>
                  <a:ext uri="{0D108BD9-81ED-4DB2-BD59-A6C34878D82A}">
                    <a16:rowId xmlns:a16="http://schemas.microsoft.com/office/drawing/2014/main" val="1486614896"/>
                  </a:ext>
                </a:extLst>
              </a:tr>
              <a:tr h="1520896">
                <a:tc>
                  <a:txBody>
                    <a:bodyPr/>
                    <a:lstStyle/>
                    <a:p>
                      <a:pPr algn="ctr"/>
                      <a:r>
                        <a:rPr lang="en-US" sz="2000" dirty="0">
                          <a:latin typeface="Calibri" panose="020F0502020204030204" pitchFamily="34" charset="0"/>
                          <a:cs typeface="Calibri" panose="020F0502020204030204" pitchFamily="34" charset="0"/>
                        </a:rPr>
                        <a:t>(iii)</a:t>
                      </a:r>
                    </a:p>
                  </a:txBody>
                  <a:tcPr/>
                </a:tc>
                <a:tc>
                  <a:txBody>
                    <a:bodyPr/>
                    <a:lstStyle/>
                    <a:p>
                      <a:pPr algn="l"/>
                      <a:r>
                        <a:rPr lang="en-US" sz="2000" dirty="0">
                          <a:latin typeface="Calibri" panose="020F0502020204030204" pitchFamily="34" charset="0"/>
                          <a:cs typeface="Calibri" panose="020F0502020204030204" pitchFamily="34" charset="0"/>
                        </a:rPr>
                        <a:t>Charitable/religious trusts/ institutions etc. </a:t>
                      </a:r>
                      <a:r>
                        <a:rPr lang="en-US" sz="2000" b="1" u="sng" dirty="0">
                          <a:latin typeface="Calibri" panose="020F0502020204030204" pitchFamily="34" charset="0"/>
                          <a:cs typeface="Calibri" panose="020F0502020204030204" pitchFamily="34" charset="0"/>
                        </a:rPr>
                        <a:t>having provisional registration under new provisions</a:t>
                      </a:r>
                      <a:r>
                        <a:rPr lang="en-US" sz="2000" dirty="0">
                          <a:latin typeface="Calibri" panose="020F0502020204030204" pitchFamily="34" charset="0"/>
                          <a:cs typeface="Calibri" panose="020F0502020204030204" pitchFamily="34" charset="0"/>
                        </a:rPr>
                        <a:t>. (i.e. those who have been given provisional registration under section 12AB (for 3 years).</a:t>
                      </a:r>
                    </a:p>
                  </a:txBody>
                  <a:tcPr/>
                </a:tc>
                <a:tc>
                  <a:txBody>
                    <a:bodyPr/>
                    <a:lstStyle/>
                    <a:p>
                      <a:pPr algn="l"/>
                      <a:r>
                        <a:rPr lang="en-US" sz="2000" b="1" i="0" u="none" strike="noStrike" cap="none" dirty="0">
                          <a:solidFill>
                            <a:schemeClr val="dk1"/>
                          </a:solidFill>
                          <a:latin typeface="Calibri" panose="020F0502020204030204" pitchFamily="34" charset="0"/>
                          <a:ea typeface="+mn-ea"/>
                          <a:cs typeface="Calibri" panose="020F0502020204030204" pitchFamily="34" charset="0"/>
                          <a:sym typeface="Arial"/>
                        </a:rPr>
                        <a:t>Within Six Months from the commencement of activities </a:t>
                      </a:r>
                      <a:r>
                        <a:rPr lang="en-US" sz="2000" b="0" i="0" u="none" strike="noStrike" cap="none" dirty="0">
                          <a:solidFill>
                            <a:schemeClr val="dk1"/>
                          </a:solidFill>
                          <a:latin typeface="Calibri" panose="020F0502020204030204" pitchFamily="34" charset="0"/>
                          <a:ea typeface="+mn-ea"/>
                          <a:cs typeface="Calibri" panose="020F0502020204030204" pitchFamily="34" charset="0"/>
                          <a:sym typeface="Arial"/>
                        </a:rPr>
                        <a:t>or</a:t>
                      </a:r>
                      <a:r>
                        <a:rPr lang="en-US" sz="2000" b="1" i="0" u="none" strike="noStrike" cap="none" dirty="0">
                          <a:solidFill>
                            <a:schemeClr val="dk1"/>
                          </a:solidFill>
                          <a:latin typeface="Calibri" panose="020F0502020204030204" pitchFamily="34" charset="0"/>
                          <a:ea typeface="+mn-ea"/>
                          <a:cs typeface="Calibri" panose="020F0502020204030204" pitchFamily="34" charset="0"/>
                          <a:sym typeface="Arial"/>
                        </a:rPr>
                        <a:t> six months prior to the expiry of provisional registration, whichever is earlier.</a:t>
                      </a:r>
                    </a:p>
                  </a:txBody>
                  <a:tcPr/>
                </a:tc>
                <a:tc>
                  <a:txBody>
                    <a:bodyPr/>
                    <a:lstStyle/>
                    <a:p>
                      <a:pPr algn="l"/>
                      <a:r>
                        <a:rPr lang="en-US" sz="2000" dirty="0">
                          <a:latin typeface="Calibri" panose="020F0502020204030204" pitchFamily="34" charset="0"/>
                          <a:cs typeface="Calibri" panose="020F0502020204030204" pitchFamily="34" charset="0"/>
                        </a:rPr>
                        <a:t>Within 6 months from the end of the month in which the application was received.</a:t>
                      </a:r>
                    </a:p>
                  </a:txBody>
                  <a:tcPr/>
                </a:tc>
                <a:extLst>
                  <a:ext uri="{0D108BD9-81ED-4DB2-BD59-A6C34878D82A}">
                    <a16:rowId xmlns:a16="http://schemas.microsoft.com/office/drawing/2014/main" val="1756079583"/>
                  </a:ext>
                </a:extLst>
              </a:tr>
            </a:tbl>
          </a:graphicData>
        </a:graphic>
      </p:graphicFrame>
    </p:spTree>
    <p:extLst>
      <p:ext uri="{BB962C8B-B14F-4D97-AF65-F5344CB8AC3E}">
        <p14:creationId xmlns:p14="http://schemas.microsoft.com/office/powerpoint/2010/main" val="245943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459377" y="383099"/>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flipV="1">
            <a:off x="459377" y="1036040"/>
            <a:ext cx="9599432" cy="5919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459377" y="1298664"/>
            <a:ext cx="13409114" cy="6370934"/>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25" dirty="0">
                <a:latin typeface="Calibri" panose="020F0502020204030204" pitchFamily="34" charset="0"/>
                <a:cs typeface="Calibri" panose="020F0502020204030204" pitchFamily="34" charset="0"/>
              </a:rPr>
              <a:t>Period of validity of Registration of Charitable And Religious Organisations increased from 5 Years To 10 Years in some Cases</a:t>
            </a:r>
          </a:p>
          <a:p>
            <a:pPr marL="0" marR="0" algn="just">
              <a:spcBef>
                <a:spcPts val="0"/>
              </a:spcBef>
              <a:spcAft>
                <a:spcPts val="0"/>
              </a:spcAft>
            </a:pPr>
            <a:r>
              <a:rPr lang="en-US" sz="2400" spc="5" dirty="0">
                <a:effectLst/>
                <a:latin typeface="Calibri" panose="020F0502020204030204" pitchFamily="34" charset="0"/>
                <a:ea typeface="Times New Roman" panose="02020603050405020304" pitchFamily="18" charset="0"/>
                <a:cs typeface="Calibri" panose="020F0502020204030204" pitchFamily="34" charset="0"/>
              </a:rPr>
              <a:t>For </a:t>
            </a:r>
            <a:r>
              <a:rPr lang="en-US" sz="2400" spc="5" dirty="0">
                <a:latin typeface="Calibri" panose="020F0502020204030204" pitchFamily="34" charset="0"/>
                <a:ea typeface="Times New Roman" panose="02020603050405020304" pitchFamily="18" charset="0"/>
                <a:cs typeface="Calibri" panose="020F0502020204030204" pitchFamily="34" charset="0"/>
              </a:rPr>
              <a:t>e.g.:  </a:t>
            </a:r>
          </a:p>
          <a:p>
            <a:pPr marL="0" marR="0" algn="just">
              <a:spcBef>
                <a:spcPts val="0"/>
              </a:spcBef>
              <a:spcAft>
                <a:spcPts val="0"/>
              </a:spcAft>
            </a:pPr>
            <a:r>
              <a:rPr lang="en-US" sz="2400" b="1" u="sng" spc="5" dirty="0">
                <a:latin typeface="Calibri" panose="020F0502020204030204" pitchFamily="34" charset="0"/>
                <a:ea typeface="Times New Roman" panose="02020603050405020304" pitchFamily="18" charset="0"/>
                <a:cs typeface="Calibri" panose="020F0502020204030204" pitchFamily="34" charset="0"/>
              </a:rPr>
              <a:t>Regular Registration</a:t>
            </a:r>
            <a:r>
              <a:rPr lang="en-US" sz="2400" spc="5" dirty="0">
                <a:latin typeface="Calibri" panose="020F0502020204030204" pitchFamily="34" charset="0"/>
                <a:ea typeface="Times New Roman" panose="02020603050405020304" pitchFamily="18" charset="0"/>
                <a:cs typeface="Calibri" panose="020F0502020204030204" pitchFamily="34" charset="0"/>
              </a:rPr>
              <a:t>: 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he registration is valid for the period FY 2021-22 to FY 2025-26,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then the renewal application has to be filed on or before 30</a:t>
            </a:r>
            <a:r>
              <a:rPr lang="en-US" sz="2400" b="1" spc="5" baseline="30000" dirty="0">
                <a:effectLst/>
                <a:latin typeface="Calibri" panose="020F0502020204030204" pitchFamily="34" charset="0"/>
                <a:ea typeface="Times New Roman" panose="02020603050405020304" pitchFamily="18" charset="0"/>
                <a:cs typeface="Calibri" panose="020F0502020204030204" pitchFamily="34" charset="0"/>
              </a:rPr>
              <a:t>th</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 September 2025. </a:t>
            </a:r>
          </a:p>
          <a:p>
            <a:pPr marL="0" marR="0" algn="just">
              <a:spcBef>
                <a:spcPts val="0"/>
              </a:spcBef>
              <a:spcAft>
                <a:spcPts val="0"/>
              </a:spcAft>
            </a:pPr>
            <a:endParaRPr lang="en-US" sz="2400" b="1" u="sng" spc="5" dirty="0">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b="1" u="sng" spc="5" dirty="0">
                <a:latin typeface="Calibri" panose="020F0502020204030204" pitchFamily="34" charset="0"/>
                <a:ea typeface="Times New Roman" panose="02020603050405020304" pitchFamily="18" charset="0"/>
                <a:cs typeface="Calibri" panose="020F0502020204030204" pitchFamily="34" charset="0"/>
              </a:rPr>
              <a:t>Provisional Registration</a:t>
            </a:r>
            <a:r>
              <a:rPr lang="en-US" sz="2400" spc="5" dirty="0">
                <a:latin typeface="Calibri" panose="020F0502020204030204" pitchFamily="34" charset="0"/>
                <a:ea typeface="Times New Roman" panose="02020603050405020304" pitchFamily="18" charset="0"/>
                <a:cs typeface="Calibri" panose="020F0502020204030204" pitchFamily="34" charset="0"/>
              </a:rPr>
              <a:t>: (valid from FY 2021-22 to FY 2023-24)</a:t>
            </a:r>
            <a:endParaRPr lang="en-US" sz="2400" b="1" u="sng" spc="5" dirty="0">
              <a:latin typeface="Calibri" panose="020F0502020204030204" pitchFamily="34" charset="0"/>
              <a:ea typeface="Times New Roman" panose="02020603050405020304" pitchFamily="18" charset="0"/>
              <a:cs typeface="Calibri" panose="020F0502020204030204" pitchFamily="34" charset="0"/>
            </a:endParaRPr>
          </a:p>
          <a:p>
            <a:pPr marL="457200" marR="0" indent="-457200" algn="just">
              <a:spcBef>
                <a:spcPts val="0"/>
              </a:spcBef>
              <a:spcAft>
                <a:spcPts val="0"/>
              </a:spcAft>
              <a:buAutoNum type="alphaLcParenBoth"/>
            </a:pPr>
            <a:r>
              <a:rPr lang="en-US" sz="2400" spc="5" dirty="0">
                <a:latin typeface="Calibri" panose="020F0502020204030204" pitchFamily="34" charset="0"/>
                <a:ea typeface="Times New Roman" panose="02020603050405020304" pitchFamily="18" charset="0"/>
                <a:cs typeface="Calibri" panose="020F0502020204030204" pitchFamily="34" charset="0"/>
              </a:rPr>
              <a:t>When activities have been commenced on 01-05-2021 </a:t>
            </a:r>
          </a:p>
          <a:p>
            <a:pPr marL="457200" marR="0" indent="-457200" algn="just">
              <a:spcBef>
                <a:spcPts val="0"/>
              </a:spcBef>
              <a:spcAft>
                <a:spcPts val="0"/>
              </a:spcAft>
              <a:buAutoNum type="alphaLcParenBoth"/>
            </a:pPr>
            <a:r>
              <a:rPr lang="en-US" sz="2400" spc="5" dirty="0">
                <a:latin typeface="Calibri" panose="020F0502020204030204" pitchFamily="34" charset="0"/>
                <a:ea typeface="Times New Roman" panose="02020603050405020304" pitchFamily="18" charset="0"/>
                <a:cs typeface="Calibri" panose="020F0502020204030204" pitchFamily="34" charset="0"/>
              </a:rPr>
              <a:t>When no activities have been commenced</a:t>
            </a:r>
          </a:p>
          <a:p>
            <a:pPr marR="0" algn="just">
              <a:spcBef>
                <a:spcPts val="0"/>
              </a:spcBef>
              <a:spcAft>
                <a:spcPts val="0"/>
              </a:spcAft>
            </a:pPr>
            <a:r>
              <a:rPr lang="en-US" sz="2400" spc="5" dirty="0">
                <a:latin typeface="Calibri" panose="020F0502020204030204" pitchFamily="34" charset="0"/>
                <a:ea typeface="Times New Roman" panose="02020603050405020304" pitchFamily="18" charset="0"/>
                <a:cs typeface="Calibri" panose="020F0502020204030204" pitchFamily="34" charset="0"/>
              </a:rPr>
              <a:t>Date by which re-registration is required:</a:t>
            </a:r>
          </a:p>
          <a:p>
            <a:pPr marL="457200" marR="0" indent="-457200" algn="just">
              <a:spcBef>
                <a:spcPts val="0"/>
              </a:spcBef>
              <a:spcAft>
                <a:spcPts val="0"/>
              </a:spcAft>
              <a:buAutoNum type="alphaLcParenBoth"/>
            </a:pPr>
            <a:r>
              <a:rPr lang="en-US" sz="2400" spc="5" dirty="0">
                <a:latin typeface="Calibri" panose="020F0502020204030204" pitchFamily="34" charset="0"/>
                <a:ea typeface="Times New Roman" panose="02020603050405020304" pitchFamily="18" charset="0"/>
                <a:cs typeface="Calibri" panose="020F0502020204030204" pitchFamily="34" charset="0"/>
              </a:rPr>
              <a:t>On or before 01-10-2021 (within six months from commencement of the activities)</a:t>
            </a:r>
          </a:p>
          <a:p>
            <a:pPr marL="457200" marR="0" indent="-457200" algn="just">
              <a:spcBef>
                <a:spcPts val="0"/>
              </a:spcBef>
              <a:spcAft>
                <a:spcPts val="0"/>
              </a:spcAft>
              <a:buAutoNum type="alphaLcParenBoth"/>
            </a:pPr>
            <a:r>
              <a:rPr lang="en-US" sz="2400" spc="5" dirty="0">
                <a:latin typeface="Calibri" panose="020F0502020204030204" pitchFamily="34" charset="0"/>
                <a:ea typeface="Times New Roman" panose="02020603050405020304" pitchFamily="18" charset="0"/>
                <a:cs typeface="Calibri" panose="020F0502020204030204" pitchFamily="34" charset="0"/>
              </a:rPr>
              <a:t>On or before 30-09-2023 (within six months prior to the expiry of provisional registration)</a:t>
            </a:r>
            <a:endParaRPr lang="en-US" sz="2400" b="1" spc="5" dirty="0">
              <a:solidFill>
                <a:schemeClr val="dk1"/>
              </a:solidFill>
              <a:latin typeface="Calibri" panose="020F0502020204030204" pitchFamily="34" charset="0"/>
              <a:ea typeface="+mn-ea"/>
              <a:cs typeface="Calibri" panose="020F0502020204030204" pitchFamily="34" charset="0"/>
            </a:endParaRPr>
          </a:p>
          <a:p>
            <a:pPr marL="0" marR="0" algn="just">
              <a:spcBef>
                <a:spcPts val="0"/>
              </a:spcBef>
              <a:spcAft>
                <a:spcPts val="0"/>
              </a:spcAft>
            </a:pPr>
            <a:endParaRPr lang="en-US" sz="2400" b="1" spc="5" dirty="0">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b="1" u="sng" spc="5" dirty="0">
                <a:latin typeface="Calibri" panose="020F0502020204030204" pitchFamily="34" charset="0"/>
                <a:ea typeface="Times New Roman" panose="02020603050405020304" pitchFamily="18" charset="0"/>
                <a:cs typeface="Calibri" panose="020F0502020204030204" pitchFamily="34" charset="0"/>
              </a:rPr>
              <a:t>Even a delay by one day will lead to denial of exemption to the trust. </a:t>
            </a:r>
          </a:p>
          <a:p>
            <a:pPr marL="0" marR="0" algn="just">
              <a:spcBef>
                <a:spcPts val="0"/>
              </a:spcBef>
              <a:spcAft>
                <a:spcPts val="0"/>
              </a:spcAft>
            </a:pPr>
            <a:endParaRPr lang="en-US" sz="2400" b="1" u="sng" spc="5" dirty="0">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b="1" spc="5" dirty="0">
                <a:latin typeface="Calibri" panose="020F0502020204030204" pitchFamily="34" charset="0"/>
                <a:ea typeface="Times New Roman" panose="02020603050405020304" pitchFamily="18" charset="0"/>
                <a:cs typeface="Calibri" panose="020F0502020204030204" pitchFamily="34" charset="0"/>
              </a:rPr>
              <a:t>What will happen in case the application for renewal is not filed within the time limit prescribed</a:t>
            </a:r>
            <a:r>
              <a:rPr lang="en-US" sz="2400" b="1" spc="5"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p>
          <a:p>
            <a:pPr marL="0" marR="0" algn="just">
              <a:spcBef>
                <a:spcPts val="0"/>
              </a:spcBef>
              <a:spcAft>
                <a:spcPts val="0"/>
              </a:spcAft>
            </a:pPr>
            <a:r>
              <a:rPr lang="en-US" sz="2400" spc="5" dirty="0">
                <a:solidFill>
                  <a:schemeClr val="tx1"/>
                </a:solidFill>
                <a:latin typeface="Calibri" panose="020F0502020204030204" pitchFamily="34" charset="0"/>
                <a:ea typeface="Times New Roman" panose="02020603050405020304" pitchFamily="18" charset="0"/>
                <a:cs typeface="Calibri" panose="020F0502020204030204" pitchFamily="34" charset="0"/>
                <a:hlinkClick r:id="rId5" action="ppaction://hlinkfile"/>
              </a:rPr>
              <a:t>Refer Section 115TD</a:t>
            </a:r>
            <a:endParaRPr lang="en-US" sz="2400" b="1" u="sng" spc="5" dirty="0">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95104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459377" y="383099"/>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flipV="1">
            <a:off x="459377" y="1036040"/>
            <a:ext cx="9599432" cy="5919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459377" y="1292984"/>
            <a:ext cx="13409114" cy="4524275"/>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25" dirty="0">
                <a:latin typeface="Calibri" panose="020F0502020204030204" pitchFamily="34" charset="0"/>
                <a:cs typeface="Calibri" panose="020F0502020204030204" pitchFamily="34" charset="0"/>
              </a:rPr>
              <a:t>Period of validity of Registration of Charitable And Religious Organisations increased from 5 Years To 10 Years in some Cases</a:t>
            </a:r>
          </a:p>
          <a:p>
            <a:pPr marL="0" marR="0" algn="just">
              <a:spcBef>
                <a:spcPts val="0"/>
              </a:spcBef>
              <a:spcAft>
                <a:spcPts val="0"/>
              </a:spcAft>
            </a:pPr>
            <a:endParaRPr lang="en-US" sz="2400" spc="5"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8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pp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ng</a:t>
            </a:r>
            <a:r>
              <a:rPr lang="en-US" sz="2400" spc="1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1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5</a:t>
            </a:r>
            <a:r>
              <a:rPr lang="en-US" sz="2400" spc="1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19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dirty="0">
                <a:effectLst/>
                <a:latin typeface="Calibri" panose="020F0502020204030204" pitchFamily="34" charset="0"/>
                <a:ea typeface="Times New Roman" panose="02020603050405020304" pitchFamily="18" charset="0"/>
                <a:cs typeface="Calibri" panose="020F0502020204030204" pitchFamily="34" charset="0"/>
              </a:rPr>
              <a:t>e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lly</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r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du</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7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9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to</a:t>
            </a:r>
            <a:r>
              <a:rPr lang="en-US" sz="2400"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y</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7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or</a:t>
            </a:r>
            <a:r>
              <a:rPr lang="en-US" sz="2400" b="1" spc="7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7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7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5</a:t>
            </a:r>
            <a:r>
              <a:rPr lang="en-US" sz="2400" b="1" spc="9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spc="9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10</a:t>
            </a:r>
            <a:r>
              <a:rPr lang="en-US" sz="2400" b="1"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5" dirty="0">
                <a:effectLst/>
                <a:latin typeface="Calibri" panose="020F0502020204030204" pitchFamily="34" charset="0"/>
                <a:ea typeface="Times New Roman" panose="02020603050405020304" pitchFamily="18" charset="0"/>
                <a:cs typeface="Calibri" panose="020F0502020204030204" pitchFamily="34" charset="0"/>
              </a:rPr>
              <a:t>y</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1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w</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4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de</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 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li</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 section 12A(1)(ac)</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w</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7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g</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v</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ng</a:t>
            </a:r>
            <a:r>
              <a:rPr lang="en-US" sz="2400" b="1" u="sng"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ff</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7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to</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v</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ns</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f </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11</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12,</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x</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cee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INR</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5</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du</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g</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he</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w</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PY,</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ece</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g</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to</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 PY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w</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li</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t>
            </a:r>
          </a:p>
          <a:p>
            <a:pPr marL="0" marR="0" algn="just">
              <a:spcBef>
                <a:spcPts val="0"/>
              </a:spcBef>
              <a:spcAft>
                <a:spcPts val="0"/>
              </a:spcAft>
            </a:pPr>
            <a:endParaRPr lang="en-US" sz="2400" spc="1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w</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ll</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ke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il 1</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2025.</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4031163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470052"/>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flipV="1">
            <a:off x="933101" y="1116457"/>
            <a:ext cx="9701032"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1" y="1252498"/>
            <a:ext cx="12836687" cy="6740266"/>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Si</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of</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ax</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ov</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ions</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ab</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/in</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ions</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5" dirty="0">
                <a:effectLst/>
                <a:latin typeface="Calibri" panose="020F0502020204030204" pitchFamily="34" charset="0"/>
                <a:ea typeface="Times New Roman" panose="02020603050405020304" pitchFamily="18" charset="0"/>
                <a:cs typeface="Calibri" panose="020F0502020204030204" pitchFamily="34" charset="0"/>
              </a:rPr>
              <a:t>Under the Income Tax Act, trusts and institutions registered u/s 12AB are eligible for tax exemption u/s 11 and 12, subject to compliance with prescribed conditions. Section 12A provides procedure to make application for the registration procedure, while Section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12AB governs approval and cancellation of registration</a:t>
            </a:r>
            <a:r>
              <a:rPr lang="en-US" sz="2400" b="1" u="sng" spc="-15" dirty="0">
                <a:latin typeface="Calibri" panose="020F0502020204030204" pitchFamily="34" charset="0"/>
                <a:ea typeface="Times New Roman" panose="02020603050405020304" pitchFamily="18" charset="0"/>
                <a:cs typeface="Calibri" panose="020F0502020204030204" pitchFamily="34" charset="0"/>
              </a:rPr>
              <a:t> (Commissioner has power to grant approval/cancellation)</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Section 13 denies exemptions if specified conditions are not met.</a:t>
            </a:r>
          </a:p>
          <a:p>
            <a:pPr marL="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Section 12AB(4) allows the Principal Commissioner or Commissioner to cancel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the registration of a trust or institution if any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specified violation</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occurs. One such violation includes situations where an application under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Section 12A(1) (ac) is incomplete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or contains incorrect information. </a:t>
            </a:r>
          </a:p>
          <a:p>
            <a:pPr marL="0" marR="0" algn="just">
              <a:spcBef>
                <a:spcPts val="0"/>
              </a:spcBef>
              <a:spcAft>
                <a:spcPts val="0"/>
              </a:spcAft>
            </a:pPr>
            <a:r>
              <a:rPr lang="en-US" sz="2400" spc="-15" dirty="0">
                <a:solidFill>
                  <a:schemeClr val="tx1"/>
                </a:solidFill>
                <a:latin typeface="Calibri" panose="020F0502020204030204" pitchFamily="34" charset="0"/>
                <a:ea typeface="Times New Roman" panose="02020603050405020304" pitchFamily="18" charset="0"/>
                <a:cs typeface="Calibri" panose="020F0502020204030204" pitchFamily="34" charset="0"/>
                <a:hlinkClick r:id="rId5" action="ppaction://hlinkfile"/>
              </a:rPr>
              <a:t>Link to Section 12AB.</a:t>
            </a:r>
            <a:endParaRPr lang="en-US" sz="2400" spc="-1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5" dirty="0">
                <a:effectLst/>
                <a:latin typeface="Calibri" panose="020F0502020204030204" pitchFamily="34" charset="0"/>
                <a:ea typeface="Times New Roman" panose="02020603050405020304" pitchFamily="18" charset="0"/>
                <a:cs typeface="Calibri" panose="020F0502020204030204" pitchFamily="34" charset="0"/>
              </a:rPr>
              <a:t>It is noted that even minor default, where the application as referred to in Section 12A(1)(ac) is not complete, could trigger cancellation of the registration, leading to taxation on accreted income under Chapter XII-EB, causing undue hardship.</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5" dirty="0">
                <a:effectLst/>
                <a:latin typeface="Calibri" panose="020F0502020204030204" pitchFamily="34" charset="0"/>
                <a:ea typeface="Times New Roman" panose="02020603050405020304" pitchFamily="18" charset="0"/>
                <a:cs typeface="Calibri" panose="020F0502020204030204" pitchFamily="34" charset="0"/>
              </a:rPr>
              <a:t>It is therefore proposed to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amend the Explanation to Section 12AB(4) to exclude cases where the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application is not complete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from the definition of “specified violation.”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lgn="just">
              <a:spcBef>
                <a:spcPts val="0"/>
              </a:spcBef>
              <a:spcAft>
                <a:spcPts val="0"/>
              </a:spcAft>
            </a:pPr>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w</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ll</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ke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April</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1</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2025.</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250338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a:off x="933101" y="1347170"/>
            <a:ext cx="9531699"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2" y="1562355"/>
            <a:ext cx="12473616" cy="3416279"/>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1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of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specified persons under section 13(3) for Trusts and Institutions</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2400" b="0" i="0" u="none" strike="noStrike" baseline="0" dirty="0">
                <a:latin typeface="Calibri" panose="020F0502020204030204" pitchFamily="34" charset="0"/>
                <a:cs typeface="Calibri" panose="020F0502020204030204" pitchFamily="34" charset="0"/>
              </a:rPr>
              <a:t>Presently ‘specified persons’ also include a person who has contributed an amount of INR 50,000 in aggregate, i.e upto the end of the previous year, to the trust</a:t>
            </a:r>
            <a:r>
              <a:rPr lang="en-US" sz="2400" dirty="0">
                <a:latin typeface="Calibri" panose="020F0502020204030204" pitchFamily="34" charset="0"/>
                <a:cs typeface="Calibri" panose="020F0502020204030204" pitchFamily="34" charset="0"/>
              </a:rPr>
              <a:t> (undue benefit to related party)</a:t>
            </a:r>
            <a:endParaRPr lang="en-US" sz="2400" b="0" i="0" u="none" strike="noStrike" baseline="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r>
              <a:rPr lang="en-US" sz="2400" b="0" i="0" u="none" strike="noStrike" baseline="0" dirty="0">
                <a:latin typeface="Calibri" panose="020F0502020204030204" pitchFamily="34" charset="0"/>
                <a:cs typeface="Calibri" panose="020F0502020204030204" pitchFamily="34" charset="0"/>
              </a:rPr>
              <a:t>The threshold limit for considering a contribution as ‘substantial contribution' to the trust or institution has been changed from total contribution exceeding INR 50,000 up to the end of the relevant previous year to </a:t>
            </a:r>
          </a:p>
          <a:p>
            <a:pPr marL="342900" indent="-342900" algn="just">
              <a:buFont typeface="Wingdings" panose="05000000000000000000" pitchFamily="2" charset="2"/>
              <a:buChar char="§"/>
            </a:pPr>
            <a:r>
              <a:rPr lang="en-US" sz="2400" b="0" i="0" u="none" strike="noStrike" baseline="0" dirty="0">
                <a:latin typeface="Calibri" panose="020F0502020204030204" pitchFamily="34" charset="0"/>
                <a:cs typeface="Calibri" panose="020F0502020204030204" pitchFamily="34" charset="0"/>
              </a:rPr>
              <a:t>INR 1,00,000 during the relevant previous year, or</a:t>
            </a:r>
          </a:p>
          <a:p>
            <a:pPr marL="342900" indent="-342900" algn="just">
              <a:buFont typeface="Wingdings" panose="05000000000000000000" pitchFamily="2" charset="2"/>
              <a:buChar char="§"/>
            </a:pPr>
            <a:r>
              <a:rPr lang="en-US" sz="2400" dirty="0">
                <a:latin typeface="Calibri" panose="020F0502020204030204" pitchFamily="34" charset="0"/>
                <a:cs typeface="Calibri" panose="020F0502020204030204" pitchFamily="34" charset="0"/>
              </a:rPr>
              <a:t>E</a:t>
            </a:r>
            <a:r>
              <a:rPr lang="en-US" sz="2400" b="0" i="0" u="none" strike="noStrike" baseline="0" dirty="0">
                <a:latin typeface="Calibri" panose="020F0502020204030204" pitchFamily="34" charset="0"/>
                <a:cs typeface="Calibri" panose="020F0502020204030204" pitchFamily="34" charset="0"/>
              </a:rPr>
              <a:t>xceeding INR 10,00,000 in aggregate up to the end of the relevant previous year. </a:t>
            </a:r>
          </a:p>
        </p:txBody>
      </p:sp>
      <p:sp>
        <p:nvSpPr>
          <p:cNvPr id="150" name="Google Shape;150;p17"/>
          <p:cNvSpPr txBox="1"/>
          <p:nvPr/>
        </p:nvSpPr>
        <p:spPr>
          <a:xfrm>
            <a:off x="0" y="7788556"/>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51891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2E8A6776-D760-ABDC-CDC4-0554FDC62C64}"/>
            </a:ext>
          </a:extLst>
        </p:cNvPr>
        <p:cNvGrpSpPr/>
        <p:nvPr/>
      </p:nvGrpSpPr>
      <p:grpSpPr>
        <a:xfrm>
          <a:off x="0" y="0"/>
          <a:ext cx="0" cy="0"/>
          <a:chOff x="0" y="0"/>
          <a:chExt cx="0" cy="0"/>
        </a:xfrm>
      </p:grpSpPr>
      <p:sp>
        <p:nvSpPr>
          <p:cNvPr id="143" name="Google Shape;143;p17">
            <a:extLst>
              <a:ext uri="{FF2B5EF4-FFF2-40B4-BE49-F238E27FC236}">
                <a16:creationId xmlns:a16="http://schemas.microsoft.com/office/drawing/2014/main" id="{422AAB44-00AD-8F95-774A-5668F7F7197D}"/>
              </a:ext>
            </a:extLst>
          </p:cNvPr>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a:extLst>
              <a:ext uri="{FF2B5EF4-FFF2-40B4-BE49-F238E27FC236}">
                <a16:creationId xmlns:a16="http://schemas.microsoft.com/office/drawing/2014/main" id="{88B0C682-9E19-84B1-ADCB-0488D547A877}"/>
              </a:ext>
            </a:extLst>
          </p:cNvPr>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a:extLst>
              <a:ext uri="{FF2B5EF4-FFF2-40B4-BE49-F238E27FC236}">
                <a16:creationId xmlns:a16="http://schemas.microsoft.com/office/drawing/2014/main" id="{A69B365F-1BD8-D801-EA06-C101DF543152}"/>
              </a:ext>
            </a:extLst>
          </p:cNvPr>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a:extLst>
              <a:ext uri="{FF2B5EF4-FFF2-40B4-BE49-F238E27FC236}">
                <a16:creationId xmlns:a16="http://schemas.microsoft.com/office/drawing/2014/main" id="{60848A2F-54A7-EF85-D652-8421BB85A9A7}"/>
              </a:ext>
            </a:extLst>
          </p:cNvPr>
          <p:cNvSpPr txBox="1"/>
          <p:nvPr/>
        </p:nvSpPr>
        <p:spPr>
          <a:xfrm>
            <a:off x="933101" y="102830"/>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a:extLst>
              <a:ext uri="{FF2B5EF4-FFF2-40B4-BE49-F238E27FC236}">
                <a16:creationId xmlns:a16="http://schemas.microsoft.com/office/drawing/2014/main" id="{D4023534-5A82-11B2-5CC9-6E90F1D78D94}"/>
              </a:ext>
            </a:extLst>
          </p:cNvPr>
          <p:cNvSpPr/>
          <p:nvPr/>
        </p:nvSpPr>
        <p:spPr>
          <a:xfrm>
            <a:off x="952617" y="767464"/>
            <a:ext cx="9531699"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a:extLst>
              <a:ext uri="{FF2B5EF4-FFF2-40B4-BE49-F238E27FC236}">
                <a16:creationId xmlns:a16="http://schemas.microsoft.com/office/drawing/2014/main" id="{DEF837A9-61AE-FE74-6918-DD3D8747A538}"/>
              </a:ext>
            </a:extLst>
          </p:cNvPr>
          <p:cNvSpPr txBox="1"/>
          <p:nvPr/>
        </p:nvSpPr>
        <p:spPr>
          <a:xfrm>
            <a:off x="952617" y="1003798"/>
            <a:ext cx="12935390" cy="6740266"/>
          </a:xfrm>
          <a:prstGeom prst="rect">
            <a:avLst/>
          </a:prstGeom>
          <a:noFill/>
          <a:ln>
            <a:noFill/>
          </a:ln>
        </p:spPr>
        <p:txBody>
          <a:bodyPr spcFirstLastPara="1" wrap="square" lIns="91425" tIns="45700" rIns="91425" bIns="45700" anchor="t" anchorCtr="0">
            <a:spAutoFit/>
          </a:bodyPr>
          <a:lstStyle/>
          <a:p>
            <a:pPr marL="68580" algn="just"/>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1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of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specified persons under section 13(3) for Trusts and Institutions</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68580" algn="just"/>
            <a:r>
              <a:rPr lang="en-US" sz="2400" b="1" spc="20" dirty="0">
                <a:latin typeface="Calibri" panose="020F0502020204030204" pitchFamily="34" charset="0"/>
                <a:cs typeface="Calibri" panose="020F0502020204030204" pitchFamily="34" charset="0"/>
              </a:rPr>
              <a:t>How do we see the limit- 1 lakh/10 lakh</a:t>
            </a:r>
            <a:r>
              <a:rPr lang="en-US" sz="2400" spc="20" dirty="0">
                <a:latin typeface="Calibri" panose="020F0502020204030204" pitchFamily="34" charset="0"/>
                <a:cs typeface="Calibri" panose="020F0502020204030204" pitchFamily="34" charset="0"/>
              </a:rPr>
              <a:t>? Suppose the trust came into existence on 01-04-2023 and Mr. A has made the under mentioned donations on various dates:</a:t>
            </a:r>
          </a:p>
          <a:p>
            <a:pPr marL="68580" algn="just"/>
            <a:endParaRPr lang="en-US" sz="2400" spc="20" dirty="0">
              <a:latin typeface="Calibri" panose="020F0502020204030204" pitchFamily="34" charset="0"/>
              <a:cs typeface="Calibri" panose="020F0502020204030204" pitchFamily="34" charset="0"/>
            </a:endParaRPr>
          </a:p>
          <a:p>
            <a:pPr marL="68580" algn="just"/>
            <a:endParaRPr lang="en-US" sz="2400" spc="20" dirty="0">
              <a:latin typeface="Calibri" panose="020F0502020204030204" pitchFamily="34" charset="0"/>
              <a:cs typeface="Calibri" panose="020F0502020204030204" pitchFamily="34" charset="0"/>
            </a:endParaRPr>
          </a:p>
          <a:p>
            <a:pPr marL="68580" algn="just"/>
            <a:endParaRPr lang="en-US" sz="2400" spc="20" dirty="0">
              <a:latin typeface="Calibri" panose="020F0502020204030204" pitchFamily="34" charset="0"/>
              <a:cs typeface="Calibri" panose="020F0502020204030204" pitchFamily="34" charset="0"/>
            </a:endParaRPr>
          </a:p>
          <a:p>
            <a:pPr marL="68580" algn="just"/>
            <a:endParaRPr lang="en-US" sz="2400" spc="20" dirty="0">
              <a:latin typeface="Calibri" panose="020F0502020204030204" pitchFamily="34" charset="0"/>
              <a:cs typeface="Calibri" panose="020F0502020204030204" pitchFamily="34" charset="0"/>
            </a:endParaRPr>
          </a:p>
          <a:p>
            <a:pPr marL="68580" algn="just"/>
            <a:endParaRPr lang="en-US" sz="2400" spc="20" dirty="0">
              <a:latin typeface="Calibri" panose="020F0502020204030204" pitchFamily="34" charset="0"/>
              <a:cs typeface="Calibri" panose="020F0502020204030204" pitchFamily="34" charset="0"/>
            </a:endParaRPr>
          </a:p>
          <a:p>
            <a:pPr marL="68580" algn="just"/>
            <a:endParaRPr lang="en-US" sz="2400" spc="20" dirty="0">
              <a:latin typeface="Calibri" panose="020F0502020204030204" pitchFamily="34" charset="0"/>
              <a:cs typeface="Calibri" panose="020F0502020204030204" pitchFamily="34" charset="0"/>
            </a:endParaRPr>
          </a:p>
          <a:p>
            <a:pPr marL="68580" algn="just"/>
            <a:endParaRPr lang="en-US" sz="2400" spc="20" dirty="0">
              <a:latin typeface="Calibri" panose="020F0502020204030204" pitchFamily="34" charset="0"/>
              <a:cs typeface="Calibri" panose="020F0502020204030204" pitchFamily="34" charset="0"/>
            </a:endParaRPr>
          </a:p>
          <a:p>
            <a:pPr marL="68580" algn="just"/>
            <a:endParaRPr lang="en-US" sz="2400" spc="20" dirty="0">
              <a:latin typeface="Calibri" panose="020F0502020204030204" pitchFamily="34" charset="0"/>
              <a:cs typeface="Calibri" panose="020F0502020204030204" pitchFamily="34" charset="0"/>
            </a:endParaRPr>
          </a:p>
          <a:p>
            <a:pPr marL="0" marR="0" algn="just">
              <a:spcBef>
                <a:spcPts val="0"/>
              </a:spcBef>
              <a:spcAft>
                <a:spcPts val="0"/>
              </a:spcAft>
            </a:pPr>
            <a:endParaRPr lang="en-US" sz="2400" i="1" dirty="0">
              <a:solidFill>
                <a:srgbClr val="88A81D"/>
              </a:solidFill>
              <a:effectLst/>
              <a:latin typeface="Calibri" panose="020F0502020204030204" pitchFamily="34" charset="0"/>
              <a:ea typeface="Arial" panose="020B0604020202020204" pitchFamily="34" charset="0"/>
              <a:cs typeface="Calibri" panose="020F0502020204030204" pitchFamily="34" charset="0"/>
            </a:endParaRPr>
          </a:p>
          <a:p>
            <a:pPr marL="0" marR="0" algn="just">
              <a:spcBef>
                <a:spcPts val="0"/>
              </a:spcBef>
              <a:spcAft>
                <a:spcPts val="0"/>
              </a:spcAft>
            </a:pPr>
            <a:r>
              <a:rPr lang="en-US" sz="2400" dirty="0">
                <a:latin typeface="Calibri" panose="020F0502020204030204" pitchFamily="34" charset="0"/>
                <a:ea typeface="Times New Roman" panose="02020603050405020304" pitchFamily="18" charset="0"/>
                <a:cs typeface="Calibri" panose="020F0502020204030204" pitchFamily="34" charset="0"/>
              </a:rPr>
              <a:t>From the above, the limit of INR 1 lacs has not exceeded in FY 2025-26, </a:t>
            </a:r>
            <a:r>
              <a:rPr lang="en-US" sz="2400" b="1" u="sng" dirty="0">
                <a:latin typeface="Calibri" panose="020F0502020204030204" pitchFamily="34" charset="0"/>
                <a:ea typeface="Times New Roman" panose="02020603050405020304" pitchFamily="18" charset="0"/>
                <a:cs typeface="Calibri" panose="020F0502020204030204" pitchFamily="34" charset="0"/>
              </a:rPr>
              <a:t>therefore not a specified person.</a:t>
            </a:r>
            <a:r>
              <a:rPr lang="en-US" sz="2400" dirty="0">
                <a:latin typeface="Calibri" panose="020F0502020204030204" pitchFamily="34" charset="0"/>
                <a:ea typeface="Times New Roman" panose="02020603050405020304" pitchFamily="18" charset="0"/>
                <a:cs typeface="Calibri" panose="020F0502020204030204" pitchFamily="34" charset="0"/>
              </a:rPr>
              <a:t> Further, the limit of 1 lakh has exceeded in FY 2026-27 i.e. post contribution of INR 1.90 lacs on 18-07-2026. </a:t>
            </a:r>
            <a:r>
              <a:rPr lang="en-US" sz="2400" b="1" u="sng" dirty="0">
                <a:latin typeface="Calibri" panose="020F0502020204030204" pitchFamily="34" charset="0"/>
                <a:ea typeface="Times New Roman" panose="02020603050405020304" pitchFamily="18" charset="0"/>
                <a:cs typeface="Calibri" panose="020F0502020204030204" pitchFamily="34" charset="0"/>
              </a:rPr>
              <a:t>Mr A is a specified person for FY 2026-27.</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dirty="0">
                <a:latin typeface="Calibri" panose="020F0502020204030204" pitchFamily="34" charset="0"/>
                <a:ea typeface="Times New Roman" panose="02020603050405020304" pitchFamily="18" charset="0"/>
                <a:cs typeface="Calibri" panose="020F0502020204030204" pitchFamily="34" charset="0"/>
              </a:rPr>
              <a:t>Furthermore, the limit of INR 10 lacs will come into effect in FY 2027-28 and onwards (i.e. when the total contribution has exceeded from 18-07-2027) which means now he will always be a </a:t>
            </a:r>
            <a:r>
              <a:rPr lang="en-US" sz="2400" b="1" u="sng" dirty="0">
                <a:latin typeface="Calibri" panose="020F0502020204030204" pitchFamily="34" charset="0"/>
                <a:ea typeface="Times New Roman" panose="02020603050405020304" pitchFamily="18" charset="0"/>
                <a:cs typeface="Calibri" panose="020F0502020204030204" pitchFamily="34" charset="0"/>
              </a:rPr>
              <a:t>specified person irrespective of any contribution made in the next year.</a:t>
            </a:r>
            <a:endParaRPr lang="en-US" sz="2400" b="1"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a:extLst>
              <a:ext uri="{FF2B5EF4-FFF2-40B4-BE49-F238E27FC236}">
                <a16:creationId xmlns:a16="http://schemas.microsoft.com/office/drawing/2014/main" id="{1B9DE848-8D49-01BF-B729-4B0B7D3D75A8}"/>
              </a:ext>
            </a:extLst>
          </p:cNvPr>
          <p:cNvSpPr txBox="1"/>
          <p:nvPr/>
        </p:nvSpPr>
        <p:spPr>
          <a:xfrm>
            <a:off x="0" y="7788556"/>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graphicFrame>
        <p:nvGraphicFramePr>
          <p:cNvPr id="3" name="Table 2">
            <a:extLst>
              <a:ext uri="{FF2B5EF4-FFF2-40B4-BE49-F238E27FC236}">
                <a16:creationId xmlns:a16="http://schemas.microsoft.com/office/drawing/2014/main" id="{C300B374-BE9E-51ED-F4D1-3B507E8CE8F7}"/>
              </a:ext>
            </a:extLst>
          </p:cNvPr>
          <p:cNvGraphicFramePr>
            <a:graphicFrameLocks noGrp="1"/>
          </p:cNvGraphicFramePr>
          <p:nvPr>
            <p:extLst>
              <p:ext uri="{D42A27DB-BD31-4B8C-83A1-F6EECF244321}">
                <p14:modId xmlns:p14="http://schemas.microsoft.com/office/powerpoint/2010/main" val="3663832718"/>
              </p:ext>
            </p:extLst>
          </p:nvPr>
        </p:nvGraphicFramePr>
        <p:xfrm>
          <a:off x="1076881" y="2267148"/>
          <a:ext cx="5054978" cy="3169920"/>
        </p:xfrm>
        <a:graphic>
          <a:graphicData uri="http://schemas.openxmlformats.org/drawingml/2006/table">
            <a:tbl>
              <a:tblPr firstRow="1" bandRow="1">
                <a:tableStyleId>{5C22544A-7EE6-4342-B048-85BDC9FD1C3A}</a:tableStyleId>
              </a:tblPr>
              <a:tblGrid>
                <a:gridCol w="2526931">
                  <a:extLst>
                    <a:ext uri="{9D8B030D-6E8A-4147-A177-3AD203B41FA5}">
                      <a16:colId xmlns:a16="http://schemas.microsoft.com/office/drawing/2014/main" val="2041779785"/>
                    </a:ext>
                  </a:extLst>
                </a:gridCol>
                <a:gridCol w="2528047">
                  <a:extLst>
                    <a:ext uri="{9D8B030D-6E8A-4147-A177-3AD203B41FA5}">
                      <a16:colId xmlns:a16="http://schemas.microsoft.com/office/drawing/2014/main" val="67577315"/>
                    </a:ext>
                  </a:extLst>
                </a:gridCol>
              </a:tblGrid>
              <a:tr h="370840">
                <a:tc>
                  <a:txBody>
                    <a:bodyPr/>
                    <a:lstStyle/>
                    <a:p>
                      <a:r>
                        <a:rPr lang="en-US" sz="2000" dirty="0">
                          <a:latin typeface="Calibri" panose="020F0502020204030204" pitchFamily="34" charset="0"/>
                          <a:cs typeface="Calibri" panose="020F0502020204030204" pitchFamily="34" charset="0"/>
                        </a:rPr>
                        <a:t>Particulars</a:t>
                      </a:r>
                    </a:p>
                  </a:txBody>
                  <a:tcPr/>
                </a:tc>
                <a:tc>
                  <a:txBody>
                    <a:bodyPr/>
                    <a:lstStyle/>
                    <a:p>
                      <a:r>
                        <a:rPr lang="en-US" sz="2000" dirty="0">
                          <a:latin typeface="Calibri" panose="020F0502020204030204" pitchFamily="34" charset="0"/>
                          <a:cs typeface="Calibri" panose="020F0502020204030204" pitchFamily="34" charset="0"/>
                        </a:rPr>
                        <a:t>Amount (INR)</a:t>
                      </a:r>
                    </a:p>
                  </a:txBody>
                  <a:tcPr/>
                </a:tc>
                <a:extLst>
                  <a:ext uri="{0D108BD9-81ED-4DB2-BD59-A6C34878D82A}">
                    <a16:rowId xmlns:a16="http://schemas.microsoft.com/office/drawing/2014/main" val="952075509"/>
                  </a:ext>
                </a:extLst>
              </a:tr>
              <a:tr h="370840">
                <a:tc>
                  <a:txBody>
                    <a:bodyPr/>
                    <a:lstStyle/>
                    <a:p>
                      <a:r>
                        <a:rPr lang="en-US" sz="2000" dirty="0">
                          <a:latin typeface="Calibri" panose="020F0502020204030204" pitchFamily="34" charset="0"/>
                          <a:cs typeface="Calibri" panose="020F0502020204030204" pitchFamily="34" charset="0"/>
                        </a:rPr>
                        <a:t>16-04-2025</a:t>
                      </a:r>
                    </a:p>
                  </a:txBody>
                  <a:tcPr/>
                </a:tc>
                <a:tc>
                  <a:txBody>
                    <a:bodyPr/>
                    <a:lstStyle/>
                    <a:p>
                      <a:pPr algn="r"/>
                      <a:r>
                        <a:rPr lang="en-US" sz="2000" dirty="0">
                          <a:latin typeface="Calibri" panose="020F0502020204030204" pitchFamily="34" charset="0"/>
                          <a:cs typeface="Calibri" panose="020F0502020204030204" pitchFamily="34" charset="0"/>
                        </a:rPr>
                        <a:t>90,000</a:t>
                      </a:r>
                    </a:p>
                  </a:txBody>
                  <a:tcPr/>
                </a:tc>
                <a:extLst>
                  <a:ext uri="{0D108BD9-81ED-4DB2-BD59-A6C34878D82A}">
                    <a16:rowId xmlns:a16="http://schemas.microsoft.com/office/drawing/2014/main" val="1944700265"/>
                  </a:ext>
                </a:extLst>
              </a:tr>
              <a:tr h="370840">
                <a:tc>
                  <a:txBody>
                    <a:bodyPr/>
                    <a:lstStyle/>
                    <a:p>
                      <a:r>
                        <a:rPr lang="en-US" sz="2000" dirty="0">
                          <a:latin typeface="Calibri" panose="020F0502020204030204" pitchFamily="34" charset="0"/>
                          <a:cs typeface="Calibri" panose="020F0502020204030204" pitchFamily="34" charset="0"/>
                        </a:rPr>
                        <a:t>18-07-2026</a:t>
                      </a:r>
                    </a:p>
                  </a:txBody>
                  <a:tcPr/>
                </a:tc>
                <a:tc>
                  <a:txBody>
                    <a:bodyPr/>
                    <a:lstStyle/>
                    <a:p>
                      <a:pPr algn="r"/>
                      <a:r>
                        <a:rPr lang="en-US" sz="2000" dirty="0">
                          <a:latin typeface="Calibri" panose="020F0502020204030204" pitchFamily="34" charset="0"/>
                          <a:cs typeface="Calibri" panose="020F0502020204030204" pitchFamily="34" charset="0"/>
                        </a:rPr>
                        <a:t>1,90,000</a:t>
                      </a:r>
                    </a:p>
                  </a:txBody>
                  <a:tcPr/>
                </a:tc>
                <a:extLst>
                  <a:ext uri="{0D108BD9-81ED-4DB2-BD59-A6C34878D82A}">
                    <a16:rowId xmlns:a16="http://schemas.microsoft.com/office/drawing/2014/main" val="1127251871"/>
                  </a:ext>
                </a:extLst>
              </a:tr>
              <a:tr h="370840">
                <a:tc>
                  <a:txBody>
                    <a:bodyPr/>
                    <a:lstStyle/>
                    <a:p>
                      <a:r>
                        <a:rPr lang="en-US" sz="2000" dirty="0">
                          <a:latin typeface="Calibri" panose="020F0502020204030204" pitchFamily="34" charset="0"/>
                          <a:cs typeface="Calibri" panose="020F0502020204030204" pitchFamily="34" charset="0"/>
                        </a:rPr>
                        <a:t>20-11-2026</a:t>
                      </a:r>
                    </a:p>
                  </a:txBody>
                  <a:tcPr/>
                </a:tc>
                <a:tc>
                  <a:txBody>
                    <a:bodyPr/>
                    <a:lstStyle/>
                    <a:p>
                      <a:pPr algn="r"/>
                      <a:r>
                        <a:rPr lang="en-US" sz="2000" dirty="0">
                          <a:latin typeface="Calibri" panose="020F0502020204030204" pitchFamily="34" charset="0"/>
                          <a:cs typeface="Calibri" panose="020F0502020204030204" pitchFamily="34" charset="0"/>
                        </a:rPr>
                        <a:t>1,50,000</a:t>
                      </a:r>
                    </a:p>
                  </a:txBody>
                  <a:tcPr/>
                </a:tc>
                <a:extLst>
                  <a:ext uri="{0D108BD9-81ED-4DB2-BD59-A6C34878D82A}">
                    <a16:rowId xmlns:a16="http://schemas.microsoft.com/office/drawing/2014/main" val="2641802071"/>
                  </a:ext>
                </a:extLst>
              </a:tr>
              <a:tr h="370840">
                <a:tc>
                  <a:txBody>
                    <a:bodyPr/>
                    <a:lstStyle/>
                    <a:p>
                      <a:r>
                        <a:rPr lang="en-US" sz="2000" dirty="0">
                          <a:latin typeface="Calibri" panose="020F0502020204030204" pitchFamily="34" charset="0"/>
                          <a:cs typeface="Calibri" panose="020F0502020204030204" pitchFamily="34" charset="0"/>
                        </a:rPr>
                        <a:t>20-12-2026</a:t>
                      </a:r>
                    </a:p>
                  </a:txBody>
                  <a:tcPr/>
                </a:tc>
                <a:tc>
                  <a:txBody>
                    <a:bodyPr/>
                    <a:lstStyle/>
                    <a:p>
                      <a:pPr algn="r"/>
                      <a:r>
                        <a:rPr lang="en-US" sz="2000" dirty="0">
                          <a:latin typeface="Calibri" panose="020F0502020204030204" pitchFamily="34" charset="0"/>
                          <a:cs typeface="Calibri" panose="020F0502020204030204" pitchFamily="34" charset="0"/>
                        </a:rPr>
                        <a:t>1,25,000</a:t>
                      </a:r>
                    </a:p>
                  </a:txBody>
                  <a:tcPr/>
                </a:tc>
                <a:extLst>
                  <a:ext uri="{0D108BD9-81ED-4DB2-BD59-A6C34878D82A}">
                    <a16:rowId xmlns:a16="http://schemas.microsoft.com/office/drawing/2014/main" val="1706717053"/>
                  </a:ext>
                </a:extLst>
              </a:tr>
              <a:tr h="370840">
                <a:tc>
                  <a:txBody>
                    <a:bodyPr/>
                    <a:lstStyle/>
                    <a:p>
                      <a:r>
                        <a:rPr lang="en-US" sz="2000" dirty="0">
                          <a:latin typeface="Calibri" panose="020F0502020204030204" pitchFamily="34" charset="0"/>
                          <a:cs typeface="Calibri" panose="020F0502020204030204" pitchFamily="34" charset="0"/>
                        </a:rPr>
                        <a:t>14-01-2027</a:t>
                      </a:r>
                    </a:p>
                  </a:txBody>
                  <a:tcPr/>
                </a:tc>
                <a:tc>
                  <a:txBody>
                    <a:bodyPr/>
                    <a:lstStyle/>
                    <a:p>
                      <a:pPr algn="r"/>
                      <a:r>
                        <a:rPr lang="en-US" sz="2000" dirty="0">
                          <a:latin typeface="Calibri" panose="020F0502020204030204" pitchFamily="34" charset="0"/>
                          <a:cs typeface="Calibri" panose="020F0502020204030204" pitchFamily="34" charset="0"/>
                        </a:rPr>
                        <a:t>1,10,000</a:t>
                      </a:r>
                    </a:p>
                  </a:txBody>
                  <a:tcPr/>
                </a:tc>
                <a:extLst>
                  <a:ext uri="{0D108BD9-81ED-4DB2-BD59-A6C34878D82A}">
                    <a16:rowId xmlns:a16="http://schemas.microsoft.com/office/drawing/2014/main" val="3429797270"/>
                  </a:ext>
                </a:extLst>
              </a:tr>
              <a:tr h="198120">
                <a:tc>
                  <a:txBody>
                    <a:bodyPr/>
                    <a:lstStyle/>
                    <a:p>
                      <a:r>
                        <a:rPr lang="en-US" sz="2000" dirty="0">
                          <a:latin typeface="Calibri" panose="020F0502020204030204" pitchFamily="34" charset="0"/>
                          <a:cs typeface="Calibri" panose="020F0502020204030204" pitchFamily="34" charset="0"/>
                        </a:rPr>
                        <a:t>13-05-2027</a:t>
                      </a:r>
                    </a:p>
                  </a:txBody>
                  <a:tcPr/>
                </a:tc>
                <a:tc>
                  <a:txBody>
                    <a:bodyPr/>
                    <a:lstStyle/>
                    <a:p>
                      <a:pPr algn="r"/>
                      <a:r>
                        <a:rPr lang="en-US" sz="2000" dirty="0">
                          <a:latin typeface="Calibri" panose="020F0502020204030204" pitchFamily="34" charset="0"/>
                          <a:cs typeface="Calibri" panose="020F0502020204030204" pitchFamily="34" charset="0"/>
                        </a:rPr>
                        <a:t>1,25,000</a:t>
                      </a:r>
                    </a:p>
                  </a:txBody>
                  <a:tcPr/>
                </a:tc>
                <a:extLst>
                  <a:ext uri="{0D108BD9-81ED-4DB2-BD59-A6C34878D82A}">
                    <a16:rowId xmlns:a16="http://schemas.microsoft.com/office/drawing/2014/main" val="3090390777"/>
                  </a:ext>
                </a:extLst>
              </a:tr>
              <a:tr h="198120">
                <a:tc>
                  <a:txBody>
                    <a:bodyPr/>
                    <a:lstStyle/>
                    <a:p>
                      <a:r>
                        <a:rPr lang="en-US" sz="2000" dirty="0">
                          <a:latin typeface="Calibri" panose="020F0502020204030204" pitchFamily="34" charset="0"/>
                          <a:cs typeface="Calibri" panose="020F0502020204030204" pitchFamily="34" charset="0"/>
                        </a:rPr>
                        <a:t>18-07-2027</a:t>
                      </a:r>
                    </a:p>
                  </a:txBody>
                  <a:tcPr/>
                </a:tc>
                <a:tc>
                  <a:txBody>
                    <a:bodyPr/>
                    <a:lstStyle/>
                    <a:p>
                      <a:pPr algn="r"/>
                      <a:r>
                        <a:rPr lang="en-US" sz="2000" dirty="0">
                          <a:latin typeface="Calibri" panose="020F0502020204030204" pitchFamily="34" charset="0"/>
                          <a:cs typeface="Calibri" panose="020F0502020204030204" pitchFamily="34" charset="0"/>
                        </a:rPr>
                        <a:t>2,25,000</a:t>
                      </a:r>
                    </a:p>
                  </a:txBody>
                  <a:tcPr/>
                </a:tc>
                <a:extLst>
                  <a:ext uri="{0D108BD9-81ED-4DB2-BD59-A6C34878D82A}">
                    <a16:rowId xmlns:a16="http://schemas.microsoft.com/office/drawing/2014/main" val="3084549715"/>
                  </a:ext>
                </a:extLst>
              </a:tr>
            </a:tbl>
          </a:graphicData>
        </a:graphic>
      </p:graphicFrame>
    </p:spTree>
    <p:extLst>
      <p:ext uri="{BB962C8B-B14F-4D97-AF65-F5344CB8AC3E}">
        <p14:creationId xmlns:p14="http://schemas.microsoft.com/office/powerpoint/2010/main" val="232491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95" name="Google Shape;95;p14" descr="D:\Anuradha 2018\2021\Verendra Kalra &amp; Co\Presentation Slides\JPG\Presentation Slides-01.jpg"/>
          <p:cNvPicPr preferRelativeResize="0"/>
          <p:nvPr/>
        </p:nvPicPr>
        <p:blipFill rotWithShape="1">
          <a:blip r:embed="rId3">
            <a:alphaModFix/>
          </a:blip>
          <a:srcRect/>
          <a:stretch/>
        </p:blipFill>
        <p:spPr>
          <a:xfrm>
            <a:off x="0" y="11700"/>
            <a:ext cx="14630399" cy="8229600"/>
          </a:xfrm>
          <a:prstGeom prst="rect">
            <a:avLst/>
          </a:prstGeom>
          <a:noFill/>
          <a:ln>
            <a:noFill/>
          </a:ln>
        </p:spPr>
      </p:pic>
      <p:pic>
        <p:nvPicPr>
          <p:cNvPr id="99" name="Google Shape;99;p14" descr="Presentation Slides-06.png"/>
          <p:cNvPicPr preferRelativeResize="0"/>
          <p:nvPr/>
        </p:nvPicPr>
        <p:blipFill rotWithShape="1">
          <a:blip r:embed="rId4">
            <a:alphaModFix/>
          </a:blip>
          <a:srcRect/>
          <a:stretch/>
        </p:blipFill>
        <p:spPr>
          <a:xfrm>
            <a:off x="13868400" y="228600"/>
            <a:ext cx="539514" cy="533400"/>
          </a:xfrm>
          <a:prstGeom prst="rect">
            <a:avLst/>
          </a:prstGeom>
          <a:noFill/>
          <a:ln>
            <a:noFill/>
          </a:ln>
        </p:spPr>
      </p:pic>
      <p:sp>
        <p:nvSpPr>
          <p:cNvPr id="100" name="Google Shape;100;p14"/>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4" name="Google Shape;148;p17">
            <a:extLst>
              <a:ext uri="{FF2B5EF4-FFF2-40B4-BE49-F238E27FC236}">
                <a16:creationId xmlns:a16="http://schemas.microsoft.com/office/drawing/2014/main" id="{23C04200-F188-5EB2-95F4-4A8E45933A08}"/>
              </a:ext>
            </a:extLst>
          </p:cNvPr>
          <p:cNvSpPr txBox="1"/>
          <p:nvPr/>
        </p:nvSpPr>
        <p:spPr>
          <a:xfrm>
            <a:off x="418640" y="2149567"/>
            <a:ext cx="4839160" cy="4524275"/>
          </a:xfrm>
          <a:prstGeom prst="rect">
            <a:avLst/>
          </a:prstGeom>
          <a:noFill/>
          <a:ln>
            <a:noFill/>
          </a:ln>
        </p:spPr>
        <p:txBody>
          <a:bodyPr spcFirstLastPara="1" wrap="square" lIns="91425" tIns="45700" rIns="91425" bIns="45700" anchor="t" anchorCtr="0">
            <a:spAutoFit/>
          </a:bodyPr>
          <a:lstStyle/>
          <a:p>
            <a:pPr>
              <a:lnSpc>
                <a:spcPct val="120000"/>
              </a:lnSpc>
            </a:pPr>
            <a:r>
              <a:rPr lang="en-US" sz="4000" b="1" dirty="0">
                <a:solidFill>
                  <a:srgbClr val="585852"/>
                </a:solidFill>
                <a:latin typeface="Roboto" panose="02000000000000000000" pitchFamily="2" charset="0"/>
                <a:ea typeface="Roboto" panose="02000000000000000000" pitchFamily="2" charset="0"/>
                <a:cs typeface="Roboto" panose="02000000000000000000" pitchFamily="2" charset="0"/>
              </a:rPr>
              <a:t>Union Budget 2025 - </a:t>
            </a:r>
          </a:p>
          <a:p>
            <a:pPr>
              <a:lnSpc>
                <a:spcPct val="120000"/>
              </a:lnSpc>
            </a:pPr>
            <a:r>
              <a:rPr lang="en-US" sz="4000" b="1" dirty="0">
                <a:solidFill>
                  <a:schemeClr val="accent3">
                    <a:lumMod val="75000"/>
                  </a:schemeClr>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Key Announcements and Their Impact</a:t>
            </a:r>
          </a:p>
          <a:p>
            <a:pPr>
              <a:lnSpc>
                <a:spcPct val="120000"/>
              </a:lnSpc>
            </a:pPr>
            <a:endParaRPr lang="en-US" sz="4000" b="1" dirty="0">
              <a:solidFill>
                <a:schemeClr val="accent3">
                  <a:lumMod val="75000"/>
                </a:schemeClr>
              </a:solidFill>
              <a:latin typeface="Roboto" panose="02000000000000000000" pitchFamily="2" charset="0"/>
              <a:ea typeface="Roboto" panose="02000000000000000000" pitchFamily="2" charset="0"/>
              <a:cs typeface="Roboto" panose="02000000000000000000" pitchFamily="2" charset="0"/>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a:off x="933101" y="1347170"/>
            <a:ext cx="9531699"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2" y="1562355"/>
            <a:ext cx="12473616" cy="6001603"/>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1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of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specified persons under section 13(3) for Trusts and Institutions</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2400" b="1" i="0" u="none" strike="noStrike" baseline="0" dirty="0">
                <a:latin typeface="Calibri" panose="020F0502020204030204" pitchFamily="34" charset="0"/>
                <a:cs typeface="Calibri" panose="020F0502020204030204" pitchFamily="34" charset="0"/>
              </a:rPr>
              <a:t>Secondly, amendment </a:t>
            </a:r>
            <a:r>
              <a:rPr lang="en-US" sz="2400" b="0" i="0" u="none" strike="noStrike" baseline="0" dirty="0">
                <a:latin typeface="Calibri" panose="020F0502020204030204" pitchFamily="34" charset="0"/>
                <a:cs typeface="Calibri" panose="020F0502020204030204" pitchFamily="34" charset="0"/>
              </a:rPr>
              <a:t>has been made so as to not consider ‘relative’ and ‘concern in which such person has substantial interest’ as specified person u/s 13(3) i.e. the </a:t>
            </a:r>
            <a:r>
              <a:rPr lang="en-US" sz="2400" b="1" i="0" u="none" strike="noStrike" baseline="0" dirty="0">
                <a:latin typeface="Calibri" panose="020F0502020204030204" pitchFamily="34" charset="0"/>
                <a:cs typeface="Calibri" panose="020F0502020204030204" pitchFamily="34" charset="0"/>
              </a:rPr>
              <a:t>relaxation shall not apply to author, founder of trust, trustees, member or manager of the trusts. (Only talks about the persons other than author, founder of trust, trustees, member or manager of the trusts.)</a:t>
            </a:r>
          </a:p>
          <a:p>
            <a:pPr algn="just"/>
            <a:endParaRPr lang="en-US" sz="2400" b="1" i="0" u="none" strike="noStrike" baseline="0" dirty="0">
              <a:latin typeface="Calibri" panose="020F0502020204030204" pitchFamily="34" charset="0"/>
              <a:cs typeface="Calibri" panose="020F0502020204030204" pitchFamily="34" charset="0"/>
            </a:endParaRPr>
          </a:p>
          <a:p>
            <a:pPr algn="just"/>
            <a:endParaRPr lang="en-US" sz="2400" b="1" dirty="0">
              <a:latin typeface="Calibri" panose="020F0502020204030204" pitchFamily="34" charset="0"/>
              <a:cs typeface="Calibri" panose="020F0502020204030204" pitchFamily="34" charset="0"/>
            </a:endParaRPr>
          </a:p>
          <a:p>
            <a:pPr algn="just"/>
            <a:endParaRPr lang="en-US" sz="2400" b="1" i="0" u="none" strike="noStrike" baseline="0" dirty="0">
              <a:latin typeface="Calibri" panose="020F0502020204030204" pitchFamily="34" charset="0"/>
              <a:cs typeface="Calibri" panose="020F0502020204030204" pitchFamily="34" charset="0"/>
            </a:endParaRPr>
          </a:p>
          <a:p>
            <a:pPr algn="just"/>
            <a:endParaRPr lang="en-US" sz="2400" b="1" dirty="0">
              <a:latin typeface="Calibri" panose="020F0502020204030204" pitchFamily="34" charset="0"/>
              <a:cs typeface="Calibri" panose="020F0502020204030204" pitchFamily="34" charset="0"/>
            </a:endParaRPr>
          </a:p>
          <a:p>
            <a:pPr algn="just"/>
            <a:endParaRPr lang="en-US" sz="2400" b="1" i="0" u="none" strike="noStrike" baseline="0" dirty="0">
              <a:latin typeface="Calibri" panose="020F0502020204030204" pitchFamily="34" charset="0"/>
              <a:cs typeface="Calibri" panose="020F0502020204030204" pitchFamily="34" charset="0"/>
            </a:endParaRPr>
          </a:p>
          <a:p>
            <a:pPr algn="just"/>
            <a:endParaRPr lang="en-US" sz="2400" b="1" i="0" u="none" strike="noStrike" baseline="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The relative of the donor will no longer be classified as specified persons.</a:t>
            </a:r>
          </a:p>
          <a:p>
            <a:pPr algn="just"/>
            <a:endParaRPr lang="en-US" sz="2400" dirty="0">
              <a:latin typeface="Calibri" panose="020F0502020204030204" pitchFamily="34" charset="0"/>
              <a:cs typeface="Calibri" panose="020F0502020204030204" pitchFamily="34" charset="0"/>
            </a:endParaRPr>
          </a:p>
          <a:p>
            <a:pPr algn="just"/>
            <a:r>
              <a:rPr lang="en-US" sz="2400" b="0" i="0" u="none" strike="noStrike" baseline="0" dirty="0">
                <a:latin typeface="Calibri" panose="020F0502020204030204" pitchFamily="34" charset="0"/>
                <a:cs typeface="Calibri" panose="020F0502020204030204" pitchFamily="34" charset="0"/>
              </a:rPr>
              <a:t>Any business or entity in which such a donor has a substantial interest, will also be excluded from the definition of specified persons. </a:t>
            </a:r>
          </a:p>
        </p:txBody>
      </p:sp>
      <p:sp>
        <p:nvSpPr>
          <p:cNvPr id="150" name="Google Shape;150;p17"/>
          <p:cNvSpPr txBox="1"/>
          <p:nvPr/>
        </p:nvSpPr>
        <p:spPr>
          <a:xfrm>
            <a:off x="0" y="7788556"/>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5" name="Picture 4">
            <a:extLst>
              <a:ext uri="{FF2B5EF4-FFF2-40B4-BE49-F238E27FC236}">
                <a16:creationId xmlns:a16="http://schemas.microsoft.com/office/drawing/2014/main" id="{B42CA2FE-E675-AEC4-9382-94800E7C32A2}"/>
              </a:ext>
            </a:extLst>
          </p:cNvPr>
          <p:cNvPicPr>
            <a:picLocks noChangeAspect="1"/>
          </p:cNvPicPr>
          <p:nvPr/>
        </p:nvPicPr>
        <p:blipFill>
          <a:blip r:embed="rId5"/>
          <a:stretch>
            <a:fillRect/>
          </a:stretch>
        </p:blipFill>
        <p:spPr>
          <a:xfrm>
            <a:off x="1029190" y="3596248"/>
            <a:ext cx="12269951" cy="2280117"/>
          </a:xfrm>
          <a:prstGeom prst="rect">
            <a:avLst/>
          </a:prstGeom>
        </p:spPr>
      </p:pic>
    </p:spTree>
    <p:extLst>
      <p:ext uri="{BB962C8B-B14F-4D97-AF65-F5344CB8AC3E}">
        <p14:creationId xmlns:p14="http://schemas.microsoft.com/office/powerpoint/2010/main" val="81537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315436"/>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a:off x="933101" y="1017030"/>
            <a:ext cx="976876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93130" y="1184671"/>
            <a:ext cx="12204306" cy="6370934"/>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Bringing clarity in income on redemption of Unit Linked Insurance Policy</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5" dirty="0">
                <a:effectLst/>
                <a:latin typeface="Calibri" panose="020F0502020204030204" pitchFamily="34" charset="0"/>
                <a:ea typeface="Times New Roman" panose="02020603050405020304" pitchFamily="18" charset="0"/>
                <a:cs typeface="Calibri" panose="020F0502020204030204" pitchFamily="34" charset="0"/>
              </a:rPr>
              <a:t>Conditions u/s </a:t>
            </a:r>
            <a:r>
              <a:rPr lang="en-US" sz="2400" dirty="0">
                <a:effectLst/>
                <a:latin typeface="Calibri" panose="020F0502020204030204" pitchFamily="34" charset="0"/>
                <a:ea typeface="Times New Roman" panose="02020603050405020304" pitchFamily="18" charset="0"/>
                <a:cs typeface="Calibri" panose="020F0502020204030204" pitchFamily="34" charset="0"/>
              </a:rPr>
              <a:t>10(10D)</a:t>
            </a:r>
            <a:r>
              <a:rPr lang="en-US" sz="2400" spc="15" dirty="0">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Tx/>
              <a:buChar char="-"/>
            </a:pPr>
            <a:r>
              <a:rPr lang="en-US" sz="2400" b="1"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mi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y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1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1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du</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g</a:t>
            </a:r>
            <a:r>
              <a:rPr lang="en-US" sz="2400" b="1" spc="1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1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1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115" dirty="0">
                <a:effectLst/>
                <a:latin typeface="Calibri" panose="020F0502020204030204" pitchFamily="34" charset="0"/>
                <a:ea typeface="Times New Roman" panose="02020603050405020304" pitchFamily="18" charset="0"/>
                <a:cs typeface="Calibri" panose="020F0502020204030204" pitchFamily="34" charset="0"/>
              </a:rPr>
              <a:t> issued on or after 01-04-2012 </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ou</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1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x</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cee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1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10%</a:t>
            </a:r>
            <a:r>
              <a:rPr lang="en-US" sz="2400" b="1" spc="1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10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ac</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spc="1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spc="1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dirty="0">
                <a:effectLst/>
                <a:latin typeface="Calibri" panose="020F0502020204030204" pitchFamily="34" charset="0"/>
                <a:ea typeface="Times New Roman" panose="02020603050405020304" pitchFamily="18" charset="0"/>
                <a:cs typeface="Calibri" panose="020F0502020204030204" pitchFamily="34" charset="0"/>
              </a:rPr>
              <a:t>m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ss</a:t>
            </a:r>
            <a:r>
              <a:rPr lang="en-US" sz="2400" b="1"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342900" marR="0" indent="-342900" algn="just">
              <a:spcBef>
                <a:spcPts val="0"/>
              </a:spcBef>
              <a:spcAft>
                <a:spcPts val="0"/>
              </a:spcAft>
              <a:buFontTx/>
              <a:buChar char="-"/>
            </a:pPr>
            <a:r>
              <a:rPr lang="en-US" sz="2400" spc="15" dirty="0">
                <a:latin typeface="Calibri" panose="020F0502020204030204" pitchFamily="34" charset="0"/>
                <a:cs typeface="Calibri" panose="020F0502020204030204" pitchFamily="34" charset="0"/>
              </a:rPr>
              <a:t>amount</a:t>
            </a:r>
            <a:r>
              <a:rPr lang="en-US" sz="2400" dirty="0">
                <a:latin typeface="Calibri" panose="020F0502020204030204" pitchFamily="34" charset="0"/>
                <a:cs typeface="Calibri" panose="020F0502020204030204" pitchFamily="34" charset="0"/>
              </a:rPr>
              <a:t> of premium or aggregate amount of premium payable during the term of such policy or policies should not exceed </a:t>
            </a:r>
            <a:r>
              <a:rPr lang="en-US" sz="2400" b="1" dirty="0">
                <a:latin typeface="Calibri" panose="020F0502020204030204" pitchFamily="34" charset="0"/>
                <a:cs typeface="Calibri" panose="020F0502020204030204" pitchFamily="34" charset="0"/>
              </a:rPr>
              <a:t>INR 2,50,000 (for Unit Linked Policy) </a:t>
            </a:r>
            <a:r>
              <a:rPr lang="en-US" sz="2400" dirty="0">
                <a:latin typeface="Calibri" panose="020F0502020204030204" pitchFamily="34" charset="0"/>
                <a:cs typeface="Calibri" panose="020F0502020204030204" pitchFamily="34" charset="0"/>
              </a:rPr>
              <a:t>or </a:t>
            </a:r>
            <a:r>
              <a:rPr lang="en-US" sz="2400" b="1" dirty="0">
                <a:latin typeface="Calibri" panose="020F0502020204030204" pitchFamily="34" charset="0"/>
                <a:cs typeface="Calibri" panose="020F0502020204030204" pitchFamily="34" charset="0"/>
              </a:rPr>
              <a:t>INR 5,00,000 (for other policy)</a:t>
            </a:r>
            <a:r>
              <a:rPr lang="en-US" sz="2400" dirty="0">
                <a:latin typeface="Calibri" panose="020F0502020204030204" pitchFamily="34" charset="0"/>
                <a:cs typeface="Calibri" panose="020F0502020204030204" pitchFamily="34" charset="0"/>
              </a:rPr>
              <a:t> for policies issued after certain dates;</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In the present provisions, in the case of ULIP, even where payable premium exceeded 10% of the sum assured, the sum received on redemption was not being charged to tax as ‘capital gain’ u/s 45(1B). Even </a:t>
            </a:r>
            <a:r>
              <a:rPr lang="en-US" sz="2400" b="1" u="sng" dirty="0">
                <a:latin typeface="Calibri" panose="020F0502020204030204" pitchFamily="34" charset="0"/>
                <a:cs typeface="Calibri" panose="020F0502020204030204" pitchFamily="34" charset="0"/>
              </a:rPr>
              <a:t>though it was not exempt, there was ambiguity regarding the head of chargeability</a:t>
            </a:r>
            <a:r>
              <a:rPr lang="en-US" sz="2400" dirty="0">
                <a:latin typeface="Calibri" panose="020F0502020204030204" pitchFamily="34" charset="0"/>
                <a:cs typeface="Calibri" panose="020F0502020204030204" pitchFamily="34" charset="0"/>
              </a:rPr>
              <a:t>. </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The current amendment has now made the tax treatment given to all ULIP policies consistent. Thus, if exemption u/s 10(10D) does not apply, </a:t>
            </a:r>
            <a:r>
              <a:rPr lang="en-US" sz="2400" b="1" dirty="0">
                <a:latin typeface="Calibri" panose="020F0502020204030204" pitchFamily="34" charset="0"/>
                <a:cs typeface="Calibri" panose="020F0502020204030204" pitchFamily="34" charset="0"/>
              </a:rPr>
              <a:t>the sum received under both ULIP shall be chargeable to tax under the head ‘capital gains’ and other insurance policy shall be chargeable to tax under the head ‘Income from other sources’</a:t>
            </a:r>
            <a:r>
              <a:rPr lang="en-US" sz="2400" dirty="0">
                <a:latin typeface="Calibri" panose="020F0502020204030204" pitchFamily="34" charset="0"/>
                <a:cs typeface="Calibri" panose="020F0502020204030204" pitchFamily="34" charset="0"/>
              </a:rPr>
              <a:t>, respectively.  </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717045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a:off x="933101" y="1347170"/>
            <a:ext cx="9633299"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2" y="1562355"/>
            <a:ext cx="12255360" cy="3046948"/>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Clarification on Capital Asset Treatment for Investment Funds</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Section 2(14) defines "capital asset" has been proposed to be amended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to include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any security held by investment funds u/s 115UB</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in compliance with SEBI regulations. </a:t>
            </a:r>
            <a:r>
              <a:rPr lang="en-US" sz="2400" dirty="0">
                <a:effectLst/>
                <a:latin typeface="Calibri" panose="020F0502020204030204" pitchFamily="34" charset="0"/>
                <a:ea typeface="Times New Roman" panose="02020603050405020304" pitchFamily="18" charset="0"/>
                <a:cs typeface="Calibri" panose="020F0502020204030204" pitchFamily="34" charset="0"/>
              </a:rPr>
              <a:t>Consequently,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income from their transfer will be classified as capital gains.</a:t>
            </a:r>
          </a:p>
          <a:p>
            <a:pPr marL="0" marR="0" algn="just">
              <a:spcBef>
                <a:spcPts val="0"/>
              </a:spcBef>
              <a:spcAft>
                <a:spcPts val="0"/>
              </a:spcAft>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kern="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h</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s</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kern="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kern="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kern="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t</a:t>
            </a:r>
            <a:r>
              <a:rPr lang="en-US" sz="2400" kern="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spc="20" dirty="0">
                <a:effectLst/>
                <a:latin typeface="Calibri" panose="020F0502020204030204" pitchFamily="34" charset="0"/>
                <a:ea typeface="Times New Roman" panose="02020603050405020304" pitchFamily="18" charset="0"/>
                <a:cs typeface="Calibri" panose="020F0502020204030204" pitchFamily="34" charset="0"/>
              </a:rPr>
              <a:t>w</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ll </a:t>
            </a:r>
            <a:r>
              <a:rPr lang="en-US" sz="2400" kern="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ke</a:t>
            </a:r>
            <a:r>
              <a:rPr lang="en-US" sz="2400" kern="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kern="0" spc="-15" dirty="0">
                <a:effectLst/>
                <a:latin typeface="Calibri" panose="020F0502020204030204" pitchFamily="34" charset="0"/>
                <a:ea typeface="Times New Roman" panose="02020603050405020304" pitchFamily="18" charset="0"/>
                <a:cs typeface="Calibri" panose="020F0502020204030204" pitchFamily="34" charset="0"/>
              </a:rPr>
              <a:t>ff</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t</a:t>
            </a:r>
            <a:r>
              <a:rPr lang="en-US" sz="2400" kern="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kern="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m</a:t>
            </a:r>
            <a:r>
              <a:rPr lang="en-US" sz="2400" kern="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p</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il 1,</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2026,</a:t>
            </a:r>
            <a:r>
              <a:rPr lang="en-US" sz="2400" kern="0" spc="15" dirty="0">
                <a:effectLst/>
                <a:latin typeface="Calibri" panose="020F0502020204030204" pitchFamily="34" charset="0"/>
                <a:ea typeface="Times New Roman" panose="02020603050405020304" pitchFamily="18" charset="0"/>
                <a:cs typeface="Calibri" panose="020F0502020204030204" pitchFamily="34" charset="0"/>
              </a:rPr>
              <a:t> a</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d</a:t>
            </a:r>
            <a:r>
              <a:rPr lang="en-US" sz="2400" kern="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kern="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ll </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acc</a:t>
            </a:r>
            <a:r>
              <a:rPr lang="en-US" sz="2400" kern="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kern="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kern="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l</a:t>
            </a:r>
            <a:r>
              <a:rPr lang="en-US" sz="2400" kern="0" spc="-55" dirty="0">
                <a:effectLst/>
                <a:latin typeface="Calibri" panose="020F0502020204030204" pitchFamily="34" charset="0"/>
                <a:ea typeface="Times New Roman" panose="02020603050405020304" pitchFamily="18" charset="0"/>
                <a:cs typeface="Calibri" panose="020F0502020204030204" pitchFamily="34" charset="0"/>
              </a:rPr>
              <a:t>y</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a:t>
            </a:r>
            <a:r>
              <a:rPr lang="en-US" sz="2400" kern="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p</a:t>
            </a:r>
            <a:r>
              <a:rPr lang="en-US" sz="2400" kern="0"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ly</a:t>
            </a:r>
            <a:r>
              <a:rPr lang="en-US" sz="2400" kern="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in </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kern="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kern="0"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kern="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kern="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kern="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n</a:t>
            </a:r>
            <a:r>
              <a:rPr lang="en-US" sz="2400" kern="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to</a:t>
            </a:r>
            <a:r>
              <a:rPr lang="en-US" sz="2400" kern="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spc="25" dirty="0">
                <a:effectLst/>
                <a:latin typeface="Calibri" panose="020F0502020204030204" pitchFamily="34" charset="0"/>
                <a:ea typeface="Times New Roman" panose="02020603050405020304" pitchFamily="18" charset="0"/>
                <a:cs typeface="Calibri" panose="020F0502020204030204" pitchFamily="34" charset="0"/>
              </a:rPr>
              <a:t>AY </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202</a:t>
            </a:r>
            <a:r>
              <a:rPr lang="en-US" sz="2400" kern="0" spc="-25" dirty="0">
                <a:effectLst/>
                <a:latin typeface="Calibri" panose="020F0502020204030204" pitchFamily="34" charset="0"/>
                <a:ea typeface="Times New Roman" panose="02020603050405020304" pitchFamily="18" charset="0"/>
                <a:cs typeface="Calibri" panose="020F0502020204030204" pitchFamily="34" charset="0"/>
              </a:rPr>
              <a:t>6</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27</a:t>
            </a:r>
            <a:r>
              <a:rPr lang="en-US" sz="2400" kern="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d</a:t>
            </a:r>
            <a:r>
              <a:rPr lang="en-US" sz="2400" kern="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kern="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kern="0" spc="-35" dirty="0">
                <a:effectLst/>
                <a:latin typeface="Calibri" panose="020F0502020204030204" pitchFamily="34" charset="0"/>
                <a:ea typeface="Times New Roman" panose="02020603050405020304" pitchFamily="18" charset="0"/>
                <a:cs typeface="Calibri" panose="020F0502020204030204" pitchFamily="34" charset="0"/>
              </a:rPr>
              <a:t>b</a:t>
            </a:r>
            <a:r>
              <a:rPr lang="en-US" sz="2400" kern="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kern="0" spc="20" dirty="0">
                <a:effectLst/>
                <a:latin typeface="Calibri" panose="020F0502020204030204" pitchFamily="34" charset="0"/>
                <a:ea typeface="Times New Roman" panose="02020603050405020304" pitchFamily="18" charset="0"/>
                <a:cs typeface="Calibri" panose="020F0502020204030204" pitchFamily="34" charset="0"/>
              </a:rPr>
              <a:t>q</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u</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kern="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t</a:t>
            </a:r>
            <a:r>
              <a:rPr lang="en-US" sz="2400" kern="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kern="0" spc="-5" dirty="0">
                <a:effectLst/>
                <a:latin typeface="Calibri" panose="020F0502020204030204" pitchFamily="34" charset="0"/>
                <a:ea typeface="Times New Roman" panose="02020603050405020304" pitchFamily="18" charset="0"/>
                <a:cs typeface="Calibri" panose="020F0502020204030204" pitchFamily="34" charset="0"/>
              </a:rPr>
              <a:t>AYs.</a:t>
            </a:r>
            <a:endParaRPr lang="en-US" sz="1800" kern="0" spc="-5"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27945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E6D7D17B-2F53-AC33-4F2E-8AEE61ACB586}"/>
            </a:ext>
          </a:extLst>
        </p:cNvPr>
        <p:cNvGrpSpPr/>
        <p:nvPr/>
      </p:nvGrpSpPr>
      <p:grpSpPr>
        <a:xfrm>
          <a:off x="0" y="0"/>
          <a:ext cx="0" cy="0"/>
          <a:chOff x="0" y="0"/>
          <a:chExt cx="0" cy="0"/>
        </a:xfrm>
      </p:grpSpPr>
      <p:sp>
        <p:nvSpPr>
          <p:cNvPr id="143" name="Google Shape;143;p17">
            <a:extLst>
              <a:ext uri="{FF2B5EF4-FFF2-40B4-BE49-F238E27FC236}">
                <a16:creationId xmlns:a16="http://schemas.microsoft.com/office/drawing/2014/main" id="{0AD00245-035D-9DA3-ECB9-1F08F9E41CC0}"/>
              </a:ext>
            </a:extLst>
          </p:cNvPr>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a:extLst>
              <a:ext uri="{FF2B5EF4-FFF2-40B4-BE49-F238E27FC236}">
                <a16:creationId xmlns:a16="http://schemas.microsoft.com/office/drawing/2014/main" id="{22700261-A035-F73A-FA94-59C95E85CC52}"/>
              </a:ext>
            </a:extLst>
          </p:cNvPr>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a:extLst>
              <a:ext uri="{FF2B5EF4-FFF2-40B4-BE49-F238E27FC236}">
                <a16:creationId xmlns:a16="http://schemas.microsoft.com/office/drawing/2014/main" id="{24AAB620-0BF8-2053-A3C4-CD4FCE9289F8}"/>
              </a:ext>
            </a:extLst>
          </p:cNvPr>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a:extLst>
              <a:ext uri="{FF2B5EF4-FFF2-40B4-BE49-F238E27FC236}">
                <a16:creationId xmlns:a16="http://schemas.microsoft.com/office/drawing/2014/main" id="{8ABDF549-1EA1-A8FF-797A-9E61539DFA21}"/>
              </a:ext>
            </a:extLst>
          </p:cNvPr>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a:extLst>
              <a:ext uri="{FF2B5EF4-FFF2-40B4-BE49-F238E27FC236}">
                <a16:creationId xmlns:a16="http://schemas.microsoft.com/office/drawing/2014/main" id="{75FE9DE3-A6E3-57BF-B8D1-52FC7DA913C7}"/>
              </a:ext>
            </a:extLst>
          </p:cNvPr>
          <p:cNvSpPr/>
          <p:nvPr/>
        </p:nvSpPr>
        <p:spPr>
          <a:xfrm>
            <a:off x="933101" y="1347170"/>
            <a:ext cx="9633299"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a:extLst>
              <a:ext uri="{FF2B5EF4-FFF2-40B4-BE49-F238E27FC236}">
                <a16:creationId xmlns:a16="http://schemas.microsoft.com/office/drawing/2014/main" id="{6FCE349F-F92A-4C26-8220-B63DD2C96785}"/>
              </a:ext>
            </a:extLst>
          </p:cNvPr>
          <p:cNvSpPr txBox="1"/>
          <p:nvPr/>
        </p:nvSpPr>
        <p:spPr>
          <a:xfrm>
            <a:off x="933102" y="1562355"/>
            <a:ext cx="12814982" cy="4893607"/>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x</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of</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ine</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ax</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ups (Section 80IAC)</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x</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8</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0</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de</a:t>
            </a:r>
            <a:r>
              <a:rPr lang="en-US" sz="24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7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du</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n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2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qu</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18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2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100%</a:t>
            </a:r>
            <a:r>
              <a:rPr lang="en-US" sz="2400" spc="2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17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2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ns</a:t>
            </a:r>
            <a:r>
              <a:rPr lang="en-US" sz="2400" spc="19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2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9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8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by</a:t>
            </a:r>
            <a:r>
              <a:rPr lang="en-US" sz="2400" spc="20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n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up</a:t>
            </a:r>
            <a:r>
              <a:rPr lang="en-US" sz="2400"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u="sng"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u="sng" spc="1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u="sng"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u="sng"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u="sng"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u="sng" dirty="0">
                <a:effectLst/>
                <a:latin typeface="Calibri" panose="020F0502020204030204" pitchFamily="34" charset="0"/>
                <a:ea typeface="Times New Roman" panose="02020603050405020304" pitchFamily="18" charset="0"/>
                <a:cs typeface="Calibri" panose="020F0502020204030204" pitchFamily="34" charset="0"/>
              </a:rPr>
              <a:t>u</a:t>
            </a:r>
            <a:r>
              <a:rPr lang="en-US" sz="2400" u="sng"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u="sng" spc="-30" dirty="0">
                <a:effectLst/>
                <a:latin typeface="Calibri" panose="020F0502020204030204" pitchFamily="34" charset="0"/>
                <a:ea typeface="Times New Roman" panose="02020603050405020304" pitchFamily="18" charset="0"/>
                <a:cs typeface="Calibri" panose="020F0502020204030204" pitchFamily="34" charset="0"/>
              </a:rPr>
              <a:t>iv</a:t>
            </a:r>
            <a:r>
              <a:rPr lang="en-US" sz="2400"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u="sng" spc="1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u="sng" spc="-5" dirty="0">
                <a:effectLst/>
                <a:latin typeface="Calibri" panose="020F0502020204030204" pitchFamily="34" charset="0"/>
                <a:ea typeface="Times New Roman" panose="02020603050405020304" pitchFamily="18" charset="0"/>
                <a:cs typeface="Calibri" panose="020F0502020204030204" pitchFamily="34" charset="0"/>
              </a:rPr>
              <a:t>AYs</a:t>
            </a:r>
            <a:r>
              <a:rPr lang="en-US" sz="2400" u="sng" spc="1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u="sng" dirty="0">
                <a:effectLst/>
                <a:latin typeface="Calibri" panose="020F0502020204030204" pitchFamily="34" charset="0"/>
                <a:ea typeface="Times New Roman" panose="02020603050405020304" pitchFamily="18" charset="0"/>
                <a:cs typeface="Calibri" panose="020F0502020204030204" pitchFamily="34" charset="0"/>
              </a:rPr>
              <a:t>ut</a:t>
            </a:r>
            <a:r>
              <a:rPr lang="en-US" sz="2400" u="sng"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u="sng" dirty="0">
                <a:effectLst/>
                <a:latin typeface="Calibri" panose="020F0502020204030204" pitchFamily="34" charset="0"/>
                <a:ea typeface="Times New Roman" panose="02020603050405020304" pitchFamily="18" charset="0"/>
                <a:cs typeface="Calibri" panose="020F0502020204030204" pitchFamily="34" charset="0"/>
              </a:rPr>
              <a:t>f</a:t>
            </a:r>
            <a:r>
              <a:rPr lang="en-US" sz="2400" u="sng" spc="1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u="sng" spc="25" dirty="0">
                <a:effectLst/>
                <a:latin typeface="Calibri" panose="020F0502020204030204" pitchFamily="34" charset="0"/>
                <a:ea typeface="Times New Roman" panose="02020603050405020304" pitchFamily="18" charset="0"/>
                <a:cs typeface="Calibri" panose="020F0502020204030204" pitchFamily="34" charset="0"/>
              </a:rPr>
              <a:t>ten </a:t>
            </a:r>
            <a:r>
              <a:rPr lang="en-US" sz="2400" u="sng"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u="sng" spc="-5" dirty="0">
                <a:effectLst/>
                <a:latin typeface="Calibri" panose="020F0502020204030204" pitchFamily="34" charset="0"/>
                <a:ea typeface="Times New Roman" panose="02020603050405020304" pitchFamily="18" charset="0"/>
                <a:cs typeface="Calibri" panose="020F0502020204030204" pitchFamily="34" charset="0"/>
              </a:rPr>
              <a:t>ea</a:t>
            </a:r>
            <a:r>
              <a:rPr lang="en-US" sz="2400"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17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ng</a:t>
            </a:r>
            <a:r>
              <a:rPr lang="en-US" sz="2400" spc="1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9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po</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j</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to</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6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to</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r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x</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cee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INR 100 Crores (INR 1 billion)</a:t>
            </a:r>
          </a:p>
          <a:p>
            <a:pPr marL="342900" marR="0" lvl="0" indent="-342900" algn="just">
              <a:spcBef>
                <a:spcPts val="0"/>
              </a:spcBef>
              <a:spcAft>
                <a:spcPts val="0"/>
              </a:spcAft>
              <a:buFont typeface="Symbol" panose="05050102010706020507" pitchFamily="18" charset="2"/>
              <a:buChar char=""/>
            </a:pP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ng</a:t>
            </a:r>
            <a:r>
              <a:rPr lang="en-US" sz="24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9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p>
          <a:p>
            <a:pPr marL="342900" marR="0" lvl="0" indent="-342900" algn="just">
              <a:spcBef>
                <a:spcPts val="0"/>
              </a:spcBef>
              <a:spcAft>
                <a:spcPts val="0"/>
              </a:spcAft>
              <a:buFont typeface="Symbol" panose="05050102010706020507" pitchFamily="18" charset="2"/>
              <a:buChar char=""/>
            </a:pP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po</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or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April</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 1</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2</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016,</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ut</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 A</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l 1</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2025 </a:t>
            </a:r>
          </a:p>
          <a:p>
            <a:pPr marR="0" lvl="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lgn="just">
              <a:spcBef>
                <a:spcPts val="0"/>
              </a:spcBef>
              <a:spcAft>
                <a:spcPts val="0"/>
              </a:spcAft>
            </a:pPr>
            <a:r>
              <a:rPr lang="en-US" sz="24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to</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to</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x</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1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7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7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v</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w</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ll</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 b</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li</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ups</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 April</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1,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203</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0</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p>
          <a:p>
            <a:pPr marL="0" marR="0" algn="just">
              <a:spcBef>
                <a:spcPts val="0"/>
              </a:spcBef>
              <a:spcAft>
                <a:spcPts val="0"/>
              </a:spcAf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w</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ke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il 1,</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2025.</a:t>
            </a:r>
          </a:p>
        </p:txBody>
      </p:sp>
      <p:sp>
        <p:nvSpPr>
          <p:cNvPr id="150" name="Google Shape;150;p17">
            <a:extLst>
              <a:ext uri="{FF2B5EF4-FFF2-40B4-BE49-F238E27FC236}">
                <a16:creationId xmlns:a16="http://schemas.microsoft.com/office/drawing/2014/main" id="{74BFA087-1D5B-2098-5AB1-A6900E7584FF}"/>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638692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a:off x="933101" y="1347170"/>
            <a:ext cx="9548632"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1" y="1562355"/>
            <a:ext cx="12037832" cy="5262939"/>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Parity in rates of long term c</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api</a:t>
            </a:r>
            <a:r>
              <a:rPr lang="en-US" sz="2400" b="1" u="sng"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a:t>
            </a:r>
            <a:r>
              <a:rPr lang="en-US" sz="2400" b="1" u="sng" spc="-2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gains</a:t>
            </a:r>
            <a:r>
              <a:rPr lang="en-US" sz="2400" b="1" u="sng" spc="-1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a:t>
            </a:r>
            <a:r>
              <a:rPr lang="en-US" sz="2400" b="1" u="sng" spc="-3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a:t>
            </a:r>
            <a:r>
              <a:rPr lang="en-US" sz="2400" b="1" u="sng" spc="-1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1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t>
            </a:r>
            <a:r>
              <a:rPr lang="en-US" sz="2400" b="1" u="sng" spc="1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2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2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t>
            </a:r>
            <a:r>
              <a:rPr lang="en-US" sz="2400" b="1" u="sng" spc="-1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securities </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by</a:t>
            </a:r>
            <a:r>
              <a:rPr lang="en-US" sz="2400" b="1" u="sng" spc="1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a:t>
            </a:r>
            <a:r>
              <a:rPr lang="en-US" sz="2400" b="1" u="sng" spc="-1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b="1" u="sng" spc="-3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1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a:t>
            </a:r>
            <a:r>
              <a:rPr lang="en-US" sz="2400" b="1" u="sng"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t>
            </a:r>
            <a:endParaRPr lang="en-US" sz="24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8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7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8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to</a:t>
            </a:r>
            <a:r>
              <a:rPr lang="en-US" sz="2400" spc="20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8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7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1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11</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5</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2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2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spc="-40"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x</a:t>
            </a:r>
            <a:r>
              <a:rPr lang="en-US" sz="2400" b="1" spc="1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1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he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by</a:t>
            </a:r>
            <a:r>
              <a:rPr lang="en-US" sz="2400" b="1" spc="-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w</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y</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g</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ca</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g</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ns</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 by the FII (Foreign institutional investors)</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to</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 115</a:t>
            </a:r>
            <a:r>
              <a:rPr lang="en-US" sz="2400" b="1" spc="-3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9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7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rr</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to</a:t>
            </a:r>
            <a:r>
              <a:rPr lang="en-US" sz="2400" b="1" u="sng" spc="9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11</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2</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10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1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dirty="0">
                <a:effectLst/>
                <a:latin typeface="Calibri" panose="020F0502020204030204" pitchFamily="34" charset="0"/>
                <a:ea typeface="Times New Roman" panose="02020603050405020304" pitchFamily="18" charset="0"/>
                <a:cs typeface="Calibri" panose="020F0502020204030204" pitchFamily="34" charset="0"/>
              </a:rPr>
              <a:t>ud</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8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he</a:t>
            </a:r>
            <a:r>
              <a:rPr lang="en-US" sz="2400" b="1"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to</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spc="7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spc="7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the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12.5%</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p>
          <a:p>
            <a:pPr marL="0" marR="0" algn="just">
              <a:spcBef>
                <a:spcPts val="0"/>
              </a:spcBef>
              <a:spcAft>
                <a:spcPts val="0"/>
              </a:spcAft>
            </a:pPr>
            <a:endParaRPr lang="en-US" sz="2400" spc="25" dirty="0">
              <a:latin typeface="Calibri" panose="020F0502020204030204" pitchFamily="34" charset="0"/>
              <a:cs typeface="Calibri" panose="020F0502020204030204" pitchFamily="34" charset="0"/>
            </a:endParaRPr>
          </a:p>
          <a:p>
            <a:pPr algn="just"/>
            <a:r>
              <a:rPr lang="en-US" sz="2400" spc="25" dirty="0">
                <a:latin typeface="Calibri" panose="020F0502020204030204" pitchFamily="34" charset="0"/>
                <a:cs typeface="Calibri" panose="020F0502020204030204" pitchFamily="34" charset="0"/>
              </a:rPr>
              <a:t>With this amendment, long term capital gains for all securities except for those referred in Section 115AB (i.e. which have been provided in Foreign Exchanges) shall be taxed at 12.5%. </a:t>
            </a:r>
            <a:r>
              <a:rPr lang="en-US" sz="2400" b="1" u="sng" spc="25" dirty="0">
                <a:latin typeface="Calibri" panose="020F0502020204030204" pitchFamily="34" charset="0"/>
                <a:cs typeface="Calibri" panose="020F0502020204030204" pitchFamily="34" charset="0"/>
              </a:rPr>
              <a:t>The tax rate for income by way of the aforementioned long-term capital that are not u/s 112A, for the period of 23-07-2024 to 31-03-2025, shall remain 10%.</a:t>
            </a:r>
          </a:p>
          <a:p>
            <a:pPr marL="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w</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ll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ke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il 1,</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2026,</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ll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acc</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g</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55" dirty="0">
                <a:effectLst/>
                <a:latin typeface="Calibri" panose="020F0502020204030204" pitchFamily="34" charset="0"/>
                <a:ea typeface="Times New Roman" panose="02020603050405020304" pitchFamily="18" charset="0"/>
                <a:cs typeface="Calibri" panose="020F0502020204030204" pitchFamily="34" charset="0"/>
              </a:rPr>
              <a:t>y</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dirty="0">
                <a:effectLst/>
                <a:latin typeface="Calibri" panose="020F0502020204030204" pitchFamily="34" charset="0"/>
                <a:ea typeface="Times New Roman" panose="02020603050405020304" pitchFamily="18" charset="0"/>
                <a:cs typeface="Calibri" panose="020F0502020204030204" pitchFamily="34" charset="0"/>
              </a:rPr>
              <a:t>ly</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in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to</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AY </a:t>
            </a:r>
            <a:r>
              <a:rPr lang="en-US" sz="2400" dirty="0">
                <a:effectLst/>
                <a:latin typeface="Calibri" panose="020F0502020204030204" pitchFamily="34" charset="0"/>
                <a:ea typeface="Times New Roman" panose="02020603050405020304" pitchFamily="18" charset="0"/>
                <a:cs typeface="Calibri" panose="020F0502020204030204" pitchFamily="34" charset="0"/>
              </a:rPr>
              <a:t>202</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6</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27</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q</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AYs.</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119152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681704" y="1121464"/>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a:off x="858552" y="1798655"/>
            <a:ext cx="9599432"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695151" y="2019810"/>
            <a:ext cx="13173340" cy="3416279"/>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z</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of</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ax</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du</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 at</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ou</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us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D</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w</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e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e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7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9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by</a:t>
            </a:r>
            <a:r>
              <a:rPr lang="en-US" sz="2400" spc="28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x</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9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28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to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z</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D</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to</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im</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pp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bil</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D</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p>
          <a:p>
            <a:pPr algn="just"/>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w</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ll</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ke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il 1,</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2025.</a:t>
            </a:r>
          </a:p>
          <a:p>
            <a:pPr algn="just"/>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en-US" sz="2400" b="1" u="sng" spc="-10" dirty="0">
                <a:latin typeface="Calibri" panose="020F0502020204030204" pitchFamily="34" charset="0"/>
                <a:cs typeface="Calibri" panose="020F0502020204030204" pitchFamily="34" charset="0"/>
              </a:rPr>
              <a:t>TDS/TCS threshold rationalization</a:t>
            </a:r>
          </a:p>
          <a:p>
            <a:pPr algn="just"/>
            <a:r>
              <a:rPr lang="en-US" sz="24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D</a:t>
            </a:r>
            <a:r>
              <a:rPr lang="en-US" sz="2400" dirty="0">
                <a:effectLst/>
                <a:latin typeface="Calibri" panose="020F0502020204030204" pitchFamily="34" charset="0"/>
                <a:ea typeface="Times New Roman" panose="02020603050405020304" pitchFamily="18" charset="0"/>
                <a:cs typeface="Calibri" panose="020F0502020204030204" pitchFamily="34" charset="0"/>
              </a:rPr>
              <a:t>S/TCS</a:t>
            </a:r>
            <a:r>
              <a:rPr lang="en-US" sz="2400" spc="1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vi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us</a:t>
            </a:r>
            <a:r>
              <a:rPr lang="en-US" sz="2400" spc="1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7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ou</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7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1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12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5"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nd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w</a:t>
            </a:r>
            <a:r>
              <a:rPr lang="en-US" sz="240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x</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q</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du</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d/collect tax.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to</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z</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w</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356746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224306"/>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flipV="1">
            <a:off x="804764" y="886433"/>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dirty="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graphicFrame>
        <p:nvGraphicFramePr>
          <p:cNvPr id="5" name="Table 4">
            <a:extLst>
              <a:ext uri="{FF2B5EF4-FFF2-40B4-BE49-F238E27FC236}">
                <a16:creationId xmlns:a16="http://schemas.microsoft.com/office/drawing/2014/main" id="{8E942BAE-442E-92CC-0EEF-0207A3A0D935}"/>
              </a:ext>
            </a:extLst>
          </p:cNvPr>
          <p:cNvGraphicFramePr>
            <a:graphicFrameLocks noGrp="1"/>
          </p:cNvGraphicFramePr>
          <p:nvPr>
            <p:extLst>
              <p:ext uri="{D42A27DB-BD31-4B8C-83A1-F6EECF244321}">
                <p14:modId xmlns:p14="http://schemas.microsoft.com/office/powerpoint/2010/main" val="2370461055"/>
              </p:ext>
            </p:extLst>
          </p:nvPr>
        </p:nvGraphicFramePr>
        <p:xfrm>
          <a:off x="804764" y="1220191"/>
          <a:ext cx="13063726" cy="6715218"/>
        </p:xfrm>
        <a:graphic>
          <a:graphicData uri="http://schemas.openxmlformats.org/drawingml/2006/table">
            <a:tbl>
              <a:tblPr>
                <a:tableStyleId>{5C22544A-7EE6-4342-B048-85BDC9FD1C3A}</a:tableStyleId>
              </a:tblPr>
              <a:tblGrid>
                <a:gridCol w="672317">
                  <a:extLst>
                    <a:ext uri="{9D8B030D-6E8A-4147-A177-3AD203B41FA5}">
                      <a16:colId xmlns:a16="http://schemas.microsoft.com/office/drawing/2014/main" val="268440569"/>
                    </a:ext>
                  </a:extLst>
                </a:gridCol>
                <a:gridCol w="5064165">
                  <a:extLst>
                    <a:ext uri="{9D8B030D-6E8A-4147-A177-3AD203B41FA5}">
                      <a16:colId xmlns:a16="http://schemas.microsoft.com/office/drawing/2014/main" val="1537440264"/>
                    </a:ext>
                  </a:extLst>
                </a:gridCol>
                <a:gridCol w="3710204">
                  <a:extLst>
                    <a:ext uri="{9D8B030D-6E8A-4147-A177-3AD203B41FA5}">
                      <a16:colId xmlns:a16="http://schemas.microsoft.com/office/drawing/2014/main" val="276331898"/>
                    </a:ext>
                  </a:extLst>
                </a:gridCol>
                <a:gridCol w="3617040">
                  <a:extLst>
                    <a:ext uri="{9D8B030D-6E8A-4147-A177-3AD203B41FA5}">
                      <a16:colId xmlns:a16="http://schemas.microsoft.com/office/drawing/2014/main" val="4049734737"/>
                    </a:ext>
                  </a:extLst>
                </a:gridCol>
              </a:tblGrid>
              <a:tr h="357559">
                <a:tc>
                  <a:txBody>
                    <a:bodyPr/>
                    <a:lstStyle/>
                    <a:p>
                      <a:pPr marL="68580" marR="0" algn="ctr">
                        <a:lnSpc>
                          <a:spcPct val="107000"/>
                        </a:lnSpc>
                        <a:spcBef>
                          <a:spcPts val="0"/>
                        </a:spcBef>
                        <a:spcAft>
                          <a:spcPts val="0"/>
                        </a:spcAft>
                      </a:pPr>
                      <a:r>
                        <a:rPr lang="en-US" sz="2000" b="1" kern="100" dirty="0">
                          <a:effectLst/>
                          <a:latin typeface="Calibri" panose="020F0502020204030204" pitchFamily="34" charset="0"/>
                          <a:cs typeface="Calibri" panose="020F0502020204030204" pitchFamily="34" charset="0"/>
                        </a:rPr>
                        <a:t>S</a:t>
                      </a:r>
                      <a:r>
                        <a:rPr lang="en-US" sz="2000" b="1" kern="100" spc="-5" dirty="0">
                          <a:effectLst/>
                          <a:latin typeface="Calibri" panose="020F0502020204030204" pitchFamily="34" charset="0"/>
                          <a:cs typeface="Calibri" panose="020F0502020204030204" pitchFamily="34" charset="0"/>
                        </a:rPr>
                        <a:t>N</a:t>
                      </a:r>
                      <a:endParaRPr lang="en-US" sz="20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b="1" kern="100" dirty="0">
                          <a:effectLst/>
                          <a:latin typeface="Calibri" panose="020F0502020204030204" pitchFamily="34" charset="0"/>
                          <a:cs typeface="Calibri" panose="020F0502020204030204" pitchFamily="34" charset="0"/>
                        </a:rPr>
                        <a:t>S</a:t>
                      </a:r>
                      <a:r>
                        <a:rPr lang="en-US" sz="2000" b="1" kern="100" spc="-5" dirty="0">
                          <a:effectLst/>
                          <a:latin typeface="Calibri" panose="020F0502020204030204" pitchFamily="34" charset="0"/>
                          <a:cs typeface="Calibri" panose="020F0502020204030204" pitchFamily="34" charset="0"/>
                        </a:rPr>
                        <a:t>ec</a:t>
                      </a:r>
                      <a:r>
                        <a:rPr lang="en-US" sz="2000" b="1" kern="100" spc="5" dirty="0">
                          <a:effectLst/>
                          <a:latin typeface="Calibri" panose="020F0502020204030204" pitchFamily="34" charset="0"/>
                          <a:cs typeface="Calibri" panose="020F0502020204030204" pitchFamily="34" charset="0"/>
                        </a:rPr>
                        <a:t>t</a:t>
                      </a:r>
                      <a:r>
                        <a:rPr lang="en-US" sz="2000" b="1" kern="100" dirty="0">
                          <a:effectLst/>
                          <a:latin typeface="Calibri" panose="020F0502020204030204" pitchFamily="34" charset="0"/>
                          <a:cs typeface="Calibri" panose="020F0502020204030204" pitchFamily="34" charset="0"/>
                        </a:rPr>
                        <a:t>ion</a:t>
                      </a:r>
                      <a:endParaRPr lang="en-US" sz="20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gn="ctr">
                        <a:lnSpc>
                          <a:spcPct val="107000"/>
                        </a:lnSpc>
                        <a:spcBef>
                          <a:spcPts val="0"/>
                        </a:spcBef>
                        <a:spcAft>
                          <a:spcPts val="0"/>
                        </a:spcAft>
                      </a:pPr>
                      <a:r>
                        <a:rPr lang="en-US" sz="2000" b="1" kern="100" spc="-5" dirty="0">
                          <a:effectLst/>
                          <a:latin typeface="Calibri" panose="020F0502020204030204" pitchFamily="34" charset="0"/>
                          <a:cs typeface="Calibri" panose="020F0502020204030204" pitchFamily="34" charset="0"/>
                        </a:rPr>
                        <a:t>C</a:t>
                      </a:r>
                      <a:r>
                        <a:rPr lang="en-US" sz="2000" b="1" kern="100" dirty="0">
                          <a:effectLst/>
                          <a:latin typeface="Calibri" panose="020F0502020204030204" pitchFamily="34" charset="0"/>
                          <a:cs typeface="Calibri" panose="020F0502020204030204" pitchFamily="34" charset="0"/>
                        </a:rPr>
                        <a:t>u</a:t>
                      </a:r>
                      <a:r>
                        <a:rPr lang="en-US" sz="2000" b="1" kern="100" spc="-5" dirty="0">
                          <a:effectLst/>
                          <a:latin typeface="Calibri" panose="020F0502020204030204" pitchFamily="34" charset="0"/>
                          <a:cs typeface="Calibri" panose="020F0502020204030204" pitchFamily="34" charset="0"/>
                        </a:rPr>
                        <a:t>r</a:t>
                      </a:r>
                      <a:r>
                        <a:rPr lang="en-US" sz="2000" b="1" kern="100" spc="-35" dirty="0">
                          <a:effectLst/>
                          <a:latin typeface="Calibri" panose="020F0502020204030204" pitchFamily="34" charset="0"/>
                          <a:cs typeface="Calibri" panose="020F0502020204030204" pitchFamily="34" charset="0"/>
                        </a:rPr>
                        <a:t>r</a:t>
                      </a:r>
                      <a:r>
                        <a:rPr lang="en-US" sz="2000" b="1" kern="100" spc="-5" dirty="0">
                          <a:effectLst/>
                          <a:latin typeface="Calibri" panose="020F0502020204030204" pitchFamily="34" charset="0"/>
                          <a:cs typeface="Calibri" panose="020F0502020204030204" pitchFamily="34" charset="0"/>
                        </a:rPr>
                        <a:t>e</a:t>
                      </a:r>
                      <a:r>
                        <a:rPr lang="en-US" sz="2000" b="1" kern="100" dirty="0">
                          <a:effectLst/>
                          <a:latin typeface="Calibri" panose="020F0502020204030204" pitchFamily="34" charset="0"/>
                          <a:cs typeface="Calibri" panose="020F0502020204030204" pitchFamily="34" charset="0"/>
                        </a:rPr>
                        <a:t>nt</a:t>
                      </a:r>
                      <a:r>
                        <a:rPr lang="en-US" sz="2000" b="1" kern="100" spc="-10" dirty="0">
                          <a:effectLst/>
                          <a:latin typeface="Calibri" panose="020F0502020204030204" pitchFamily="34" charset="0"/>
                          <a:cs typeface="Calibri" panose="020F0502020204030204" pitchFamily="34" charset="0"/>
                        </a:rPr>
                        <a:t> </a:t>
                      </a:r>
                      <a:r>
                        <a:rPr lang="en-US" sz="2000" b="1" kern="100" spc="5" dirty="0">
                          <a:effectLst/>
                          <a:latin typeface="Calibri" panose="020F0502020204030204" pitchFamily="34" charset="0"/>
                          <a:cs typeface="Calibri" panose="020F0502020204030204" pitchFamily="34" charset="0"/>
                        </a:rPr>
                        <a:t>t</a:t>
                      </a:r>
                      <a:r>
                        <a:rPr lang="en-US" sz="2000" b="1" kern="100" dirty="0">
                          <a:effectLst/>
                          <a:latin typeface="Calibri" panose="020F0502020204030204" pitchFamily="34" charset="0"/>
                          <a:cs typeface="Calibri" panose="020F0502020204030204" pitchFamily="34" charset="0"/>
                        </a:rPr>
                        <a:t>h</a:t>
                      </a:r>
                      <a:r>
                        <a:rPr lang="en-US" sz="2000" b="1" kern="100" spc="-35" dirty="0">
                          <a:effectLst/>
                          <a:latin typeface="Calibri" panose="020F0502020204030204" pitchFamily="34" charset="0"/>
                          <a:cs typeface="Calibri" panose="020F0502020204030204" pitchFamily="34" charset="0"/>
                        </a:rPr>
                        <a:t>r</a:t>
                      </a:r>
                      <a:r>
                        <a:rPr lang="en-US" sz="2000" b="1" kern="100" spc="15" dirty="0">
                          <a:effectLst/>
                          <a:latin typeface="Calibri" panose="020F0502020204030204" pitchFamily="34" charset="0"/>
                          <a:cs typeface="Calibri" panose="020F0502020204030204" pitchFamily="34" charset="0"/>
                        </a:rPr>
                        <a:t>e</a:t>
                      </a:r>
                      <a:r>
                        <a:rPr lang="en-US" sz="2000" b="1" kern="100" spc="-10" dirty="0">
                          <a:effectLst/>
                          <a:latin typeface="Calibri" panose="020F0502020204030204" pitchFamily="34" charset="0"/>
                          <a:cs typeface="Calibri" panose="020F0502020204030204" pitchFamily="34" charset="0"/>
                        </a:rPr>
                        <a:t>s</a:t>
                      </a:r>
                      <a:r>
                        <a:rPr lang="en-US" sz="2000" b="1" kern="100" dirty="0">
                          <a:effectLst/>
                          <a:latin typeface="Calibri" panose="020F0502020204030204" pitchFamily="34" charset="0"/>
                          <a:cs typeface="Calibri" panose="020F0502020204030204" pitchFamily="34" charset="0"/>
                        </a:rPr>
                        <a:t>ho</a:t>
                      </a:r>
                      <a:r>
                        <a:rPr lang="en-US" sz="2000" b="1" kern="100" spc="-30" dirty="0">
                          <a:effectLst/>
                          <a:latin typeface="Calibri" panose="020F0502020204030204" pitchFamily="34" charset="0"/>
                          <a:cs typeface="Calibri" panose="020F0502020204030204" pitchFamily="34" charset="0"/>
                        </a:rPr>
                        <a:t>l</a:t>
                      </a:r>
                      <a:r>
                        <a:rPr lang="en-US" sz="2000" b="1" kern="100" dirty="0">
                          <a:effectLst/>
                          <a:latin typeface="Calibri" panose="020F0502020204030204" pitchFamily="34" charset="0"/>
                          <a:cs typeface="Calibri" panose="020F0502020204030204" pitchFamily="34" charset="0"/>
                        </a:rPr>
                        <a:t>d</a:t>
                      </a:r>
                      <a:endParaRPr lang="en-US" sz="20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gn="ctr">
                        <a:lnSpc>
                          <a:spcPct val="107000"/>
                        </a:lnSpc>
                        <a:spcBef>
                          <a:spcPts val="0"/>
                        </a:spcBef>
                        <a:spcAft>
                          <a:spcPts val="0"/>
                        </a:spcAft>
                      </a:pPr>
                      <a:r>
                        <a:rPr lang="en-US" sz="2000" b="1" kern="100" spc="10" dirty="0">
                          <a:effectLst/>
                          <a:latin typeface="Calibri" panose="020F0502020204030204" pitchFamily="34" charset="0"/>
                          <a:cs typeface="Calibri" panose="020F0502020204030204" pitchFamily="34" charset="0"/>
                        </a:rPr>
                        <a:t>P</a:t>
                      </a:r>
                      <a:r>
                        <a:rPr lang="en-US" sz="2000" b="1" kern="100" spc="-35" dirty="0">
                          <a:effectLst/>
                          <a:latin typeface="Calibri" panose="020F0502020204030204" pitchFamily="34" charset="0"/>
                          <a:cs typeface="Calibri" panose="020F0502020204030204" pitchFamily="34" charset="0"/>
                        </a:rPr>
                        <a:t>r</a:t>
                      </a:r>
                      <a:r>
                        <a:rPr lang="en-US" sz="2000" b="1" kern="100" dirty="0">
                          <a:effectLst/>
                          <a:latin typeface="Calibri" panose="020F0502020204030204" pitchFamily="34" charset="0"/>
                          <a:cs typeface="Calibri" panose="020F0502020204030204" pitchFamily="34" charset="0"/>
                        </a:rPr>
                        <a:t>opo</a:t>
                      </a:r>
                      <a:r>
                        <a:rPr lang="en-US" sz="2000" b="1" kern="100" spc="-10" dirty="0">
                          <a:effectLst/>
                          <a:latin typeface="Calibri" panose="020F0502020204030204" pitchFamily="34" charset="0"/>
                          <a:cs typeface="Calibri" panose="020F0502020204030204" pitchFamily="34" charset="0"/>
                        </a:rPr>
                        <a:t>s</a:t>
                      </a:r>
                      <a:r>
                        <a:rPr lang="en-US" sz="2000" b="1" kern="100" spc="-5" dirty="0">
                          <a:effectLst/>
                          <a:latin typeface="Calibri" panose="020F0502020204030204" pitchFamily="34" charset="0"/>
                          <a:cs typeface="Calibri" panose="020F0502020204030204" pitchFamily="34" charset="0"/>
                        </a:rPr>
                        <a:t>e</a:t>
                      </a:r>
                      <a:r>
                        <a:rPr lang="en-US" sz="2000" b="1" kern="100" dirty="0">
                          <a:effectLst/>
                          <a:latin typeface="Calibri" panose="020F0502020204030204" pitchFamily="34" charset="0"/>
                          <a:cs typeface="Calibri" panose="020F0502020204030204" pitchFamily="34" charset="0"/>
                        </a:rPr>
                        <a:t>d</a:t>
                      </a:r>
                      <a:r>
                        <a:rPr lang="en-US" sz="2000" b="1" kern="100" spc="-40" dirty="0">
                          <a:effectLst/>
                          <a:latin typeface="Calibri" panose="020F0502020204030204" pitchFamily="34" charset="0"/>
                          <a:cs typeface="Calibri" panose="020F0502020204030204" pitchFamily="34" charset="0"/>
                        </a:rPr>
                        <a:t> </a:t>
                      </a:r>
                      <a:r>
                        <a:rPr lang="en-US" sz="2000" b="1" kern="100" spc="5" dirty="0">
                          <a:effectLst/>
                          <a:latin typeface="Calibri" panose="020F0502020204030204" pitchFamily="34" charset="0"/>
                          <a:cs typeface="Calibri" panose="020F0502020204030204" pitchFamily="34" charset="0"/>
                        </a:rPr>
                        <a:t>t</a:t>
                      </a:r>
                      <a:r>
                        <a:rPr lang="en-US" sz="2000" b="1" kern="100" dirty="0">
                          <a:effectLst/>
                          <a:latin typeface="Calibri" panose="020F0502020204030204" pitchFamily="34" charset="0"/>
                          <a:cs typeface="Calibri" panose="020F0502020204030204" pitchFamily="34" charset="0"/>
                        </a:rPr>
                        <a:t>h</a:t>
                      </a:r>
                      <a:r>
                        <a:rPr lang="en-US" sz="2000" b="1" kern="100" spc="-35" dirty="0">
                          <a:effectLst/>
                          <a:latin typeface="Calibri" panose="020F0502020204030204" pitchFamily="34" charset="0"/>
                          <a:cs typeface="Calibri" panose="020F0502020204030204" pitchFamily="34" charset="0"/>
                        </a:rPr>
                        <a:t>r</a:t>
                      </a:r>
                      <a:r>
                        <a:rPr lang="en-US" sz="2000" b="1" kern="100" spc="15" dirty="0">
                          <a:effectLst/>
                          <a:latin typeface="Calibri" panose="020F0502020204030204" pitchFamily="34" charset="0"/>
                          <a:cs typeface="Calibri" panose="020F0502020204030204" pitchFamily="34" charset="0"/>
                        </a:rPr>
                        <a:t>e</a:t>
                      </a:r>
                      <a:r>
                        <a:rPr lang="en-US" sz="2000" b="1" kern="100" spc="-10" dirty="0">
                          <a:effectLst/>
                          <a:latin typeface="Calibri" panose="020F0502020204030204" pitchFamily="34" charset="0"/>
                          <a:cs typeface="Calibri" panose="020F0502020204030204" pitchFamily="34" charset="0"/>
                        </a:rPr>
                        <a:t>s</a:t>
                      </a:r>
                      <a:r>
                        <a:rPr lang="en-US" sz="2000" b="1" kern="100" dirty="0">
                          <a:effectLst/>
                          <a:latin typeface="Calibri" panose="020F0502020204030204" pitchFamily="34" charset="0"/>
                          <a:cs typeface="Calibri" panose="020F0502020204030204" pitchFamily="34" charset="0"/>
                        </a:rPr>
                        <a:t>ho</a:t>
                      </a:r>
                      <a:r>
                        <a:rPr lang="en-US" sz="2000" b="1" kern="100" spc="-30" dirty="0">
                          <a:effectLst/>
                          <a:latin typeface="Calibri" panose="020F0502020204030204" pitchFamily="34" charset="0"/>
                          <a:cs typeface="Calibri" panose="020F0502020204030204" pitchFamily="34" charset="0"/>
                        </a:rPr>
                        <a:t>l</a:t>
                      </a:r>
                      <a:r>
                        <a:rPr lang="en-US" sz="2000" b="1" kern="100" dirty="0">
                          <a:effectLst/>
                          <a:latin typeface="Calibri" panose="020F0502020204030204" pitchFamily="34" charset="0"/>
                          <a:cs typeface="Calibri" panose="020F0502020204030204" pitchFamily="34" charset="0"/>
                        </a:rPr>
                        <a:t>d</a:t>
                      </a:r>
                      <a:endParaRPr lang="en-US" sz="20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3964451133"/>
                  </a:ext>
                </a:extLst>
              </a:tr>
              <a:tr h="361796">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193</a:t>
                      </a:r>
                      <a:r>
                        <a:rPr lang="en-US" sz="2000" kern="100" spc="-15" dirty="0">
                          <a:effectLst/>
                          <a:latin typeface="Calibri" panose="020F0502020204030204" pitchFamily="34" charset="0"/>
                          <a:cs typeface="Calibri" panose="020F0502020204030204" pitchFamily="34" charset="0"/>
                        </a:rPr>
                        <a:t> </a:t>
                      </a:r>
                      <a:r>
                        <a:rPr lang="en-US" sz="2000" kern="100" dirty="0">
                          <a:effectLst/>
                          <a:latin typeface="Calibri" panose="020F0502020204030204" pitchFamily="34" charset="0"/>
                          <a:cs typeface="Calibri" panose="020F0502020204030204" pitchFamily="34" charset="0"/>
                        </a:rPr>
                        <a:t>-</a:t>
                      </a:r>
                      <a:r>
                        <a:rPr lang="en-US" sz="2000" kern="100" spc="-25" dirty="0">
                          <a:effectLst/>
                          <a:latin typeface="Calibri" panose="020F0502020204030204" pitchFamily="34" charset="0"/>
                          <a:cs typeface="Calibri" panose="020F0502020204030204" pitchFamily="34" charset="0"/>
                        </a:rPr>
                        <a:t> </a:t>
                      </a:r>
                      <a:r>
                        <a:rPr lang="en-US" sz="2000" kern="100" spc="5" dirty="0">
                          <a:effectLst/>
                          <a:latin typeface="Calibri" panose="020F0502020204030204" pitchFamily="34" charset="0"/>
                          <a:cs typeface="Calibri" panose="020F0502020204030204" pitchFamily="34" charset="0"/>
                        </a:rPr>
                        <a:t>I</a:t>
                      </a:r>
                      <a:r>
                        <a:rPr lang="en-US" sz="2000" kern="100" spc="-30" dirty="0">
                          <a:effectLst/>
                          <a:latin typeface="Calibri" panose="020F0502020204030204" pitchFamily="34" charset="0"/>
                          <a:cs typeface="Calibri" panose="020F0502020204030204" pitchFamily="34" charset="0"/>
                        </a:rPr>
                        <a:t>n</a:t>
                      </a:r>
                      <a:r>
                        <a:rPr lang="en-US" sz="2000" kern="100" spc="25" dirty="0">
                          <a:effectLst/>
                          <a:latin typeface="Calibri" panose="020F0502020204030204" pitchFamily="34" charset="0"/>
                          <a:cs typeface="Calibri" panose="020F0502020204030204" pitchFamily="34" charset="0"/>
                        </a:rPr>
                        <a:t>t</a:t>
                      </a:r>
                      <a:r>
                        <a:rPr lang="en-US" sz="2000" kern="100" spc="-5" dirty="0">
                          <a:effectLst/>
                          <a:latin typeface="Calibri" panose="020F0502020204030204" pitchFamily="34" charset="0"/>
                          <a:cs typeface="Calibri" panose="020F0502020204030204" pitchFamily="34" charset="0"/>
                        </a:rPr>
                        <a:t>e</a:t>
                      </a:r>
                      <a:r>
                        <a:rPr lang="en-US" sz="2000" kern="100" spc="5" dirty="0">
                          <a:effectLst/>
                          <a:latin typeface="Calibri" panose="020F0502020204030204" pitchFamily="34" charset="0"/>
                          <a:cs typeface="Calibri" panose="020F0502020204030204" pitchFamily="34" charset="0"/>
                        </a:rPr>
                        <a:t>r</a:t>
                      </a:r>
                      <a:r>
                        <a:rPr lang="en-US" sz="2000" kern="100" spc="-5" dirty="0">
                          <a:effectLst/>
                          <a:latin typeface="Calibri" panose="020F0502020204030204" pitchFamily="34" charset="0"/>
                          <a:cs typeface="Calibri" panose="020F0502020204030204" pitchFamily="34" charset="0"/>
                        </a:rPr>
                        <a:t>e</a:t>
                      </a:r>
                      <a:r>
                        <a:rPr lang="en-US" sz="2000" kern="100" spc="-10" dirty="0">
                          <a:effectLst/>
                          <a:latin typeface="Calibri" panose="020F0502020204030204" pitchFamily="34" charset="0"/>
                          <a:cs typeface="Calibri" panose="020F0502020204030204" pitchFamily="34" charset="0"/>
                        </a:rPr>
                        <a:t>s</a:t>
                      </a:r>
                      <a:r>
                        <a:rPr lang="en-US" sz="2000" kern="100" dirty="0">
                          <a:effectLst/>
                          <a:latin typeface="Calibri" panose="020F0502020204030204" pitchFamily="34" charset="0"/>
                          <a:cs typeface="Calibri" panose="020F0502020204030204" pitchFamily="34" charset="0"/>
                        </a:rPr>
                        <a:t>t</a:t>
                      </a:r>
                      <a:r>
                        <a:rPr lang="en-US" sz="2000" kern="100" spc="-35" dirty="0">
                          <a:effectLst/>
                          <a:latin typeface="Calibri" panose="020F0502020204030204" pitchFamily="34" charset="0"/>
                          <a:cs typeface="Calibri" panose="020F0502020204030204" pitchFamily="34" charset="0"/>
                        </a:rPr>
                        <a:t> </a:t>
                      </a:r>
                      <a:r>
                        <a:rPr lang="en-US" sz="2000" kern="100" spc="20" dirty="0">
                          <a:effectLst/>
                          <a:latin typeface="Calibri" panose="020F0502020204030204" pitchFamily="34" charset="0"/>
                          <a:cs typeface="Calibri" panose="020F0502020204030204" pitchFamily="34" charset="0"/>
                        </a:rPr>
                        <a:t>o</a:t>
                      </a:r>
                      <a:r>
                        <a:rPr lang="en-US" sz="2000" kern="100" dirty="0">
                          <a:effectLst/>
                          <a:latin typeface="Calibri" panose="020F0502020204030204" pitchFamily="34" charset="0"/>
                          <a:cs typeface="Calibri" panose="020F0502020204030204" pitchFamily="34" charset="0"/>
                        </a:rPr>
                        <a:t>n</a:t>
                      </a:r>
                      <a:r>
                        <a:rPr lang="en-US" sz="2000" kern="100" spc="-35" dirty="0">
                          <a:effectLst/>
                          <a:latin typeface="Calibri" panose="020F0502020204030204" pitchFamily="34" charset="0"/>
                          <a:cs typeface="Calibri" panose="020F0502020204030204" pitchFamily="34" charset="0"/>
                        </a:rPr>
                        <a:t> </a:t>
                      </a:r>
                      <a:r>
                        <a:rPr lang="en-US" sz="2000" kern="100" spc="-10" dirty="0">
                          <a:effectLst/>
                          <a:latin typeface="Calibri" panose="020F0502020204030204" pitchFamily="34" charset="0"/>
                          <a:cs typeface="Calibri" panose="020F0502020204030204" pitchFamily="34" charset="0"/>
                        </a:rPr>
                        <a:t>s</a:t>
                      </a:r>
                      <a:r>
                        <a:rPr lang="en-US" sz="2000" kern="100" spc="-5" dirty="0">
                          <a:effectLst/>
                          <a:latin typeface="Calibri" panose="020F0502020204030204" pitchFamily="34" charset="0"/>
                          <a:cs typeface="Calibri" panose="020F0502020204030204" pitchFamily="34" charset="0"/>
                        </a:rPr>
                        <a:t>ec</a:t>
                      </a:r>
                      <a:r>
                        <a:rPr lang="en-US" sz="2000" kern="100" dirty="0">
                          <a:effectLst/>
                          <a:latin typeface="Calibri" panose="020F0502020204030204" pitchFamily="34" charset="0"/>
                          <a:cs typeface="Calibri" panose="020F0502020204030204" pitchFamily="34" charset="0"/>
                        </a:rPr>
                        <a:t>u</a:t>
                      </a:r>
                      <a:r>
                        <a:rPr lang="en-US" sz="2000" kern="100" spc="30" dirty="0">
                          <a:effectLst/>
                          <a:latin typeface="Calibri" panose="020F0502020204030204" pitchFamily="34" charset="0"/>
                          <a:cs typeface="Calibri" panose="020F0502020204030204" pitchFamily="34" charset="0"/>
                        </a:rPr>
                        <a:t>r</a:t>
                      </a:r>
                      <a:r>
                        <a:rPr lang="en-US" sz="2000" kern="100" spc="-50" dirty="0">
                          <a:effectLst/>
                          <a:latin typeface="Calibri" panose="020F0502020204030204" pitchFamily="34" charset="0"/>
                          <a:cs typeface="Calibri" panose="020F0502020204030204" pitchFamily="34" charset="0"/>
                        </a:rPr>
                        <a:t>i</a:t>
                      </a:r>
                      <a:r>
                        <a:rPr lang="en-US" sz="2000" kern="100" spc="50" dirty="0">
                          <a:effectLst/>
                          <a:latin typeface="Calibri" panose="020F0502020204030204" pitchFamily="34" charset="0"/>
                          <a:cs typeface="Calibri" panose="020F0502020204030204" pitchFamily="34" charset="0"/>
                        </a:rPr>
                        <a:t>t</a:t>
                      </a:r>
                      <a:r>
                        <a:rPr lang="en-US" sz="2000" kern="100" spc="-50" dirty="0">
                          <a:effectLst/>
                          <a:latin typeface="Calibri" panose="020F0502020204030204" pitchFamily="34" charset="0"/>
                          <a:cs typeface="Calibri" panose="020F0502020204030204" pitchFamily="34" charset="0"/>
                        </a:rPr>
                        <a:t>i</a:t>
                      </a:r>
                      <a:r>
                        <a:rPr lang="en-US" sz="2000" kern="100" spc="-5" dirty="0">
                          <a:effectLst/>
                          <a:latin typeface="Calibri" panose="020F0502020204030204" pitchFamily="34" charset="0"/>
                          <a:cs typeface="Calibri" panose="020F0502020204030204" pitchFamily="34" charset="0"/>
                        </a:rPr>
                        <a:t>e</a:t>
                      </a:r>
                      <a:r>
                        <a:rPr lang="en-US" sz="2000" kern="100" dirty="0">
                          <a:effectLst/>
                          <a:latin typeface="Calibri" panose="020F0502020204030204" pitchFamily="34" charset="0"/>
                          <a:cs typeface="Calibri" panose="020F0502020204030204" pitchFamily="34" charset="0"/>
                        </a:rPr>
                        <a:t>s</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spc="20" dirty="0">
                          <a:effectLst/>
                          <a:latin typeface="Calibri" panose="020F0502020204030204" pitchFamily="34" charset="0"/>
                          <a:cs typeface="Calibri" panose="020F0502020204030204" pitchFamily="34" charset="0"/>
                        </a:rPr>
                        <a:t>N</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l</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spc="-10" dirty="0">
                          <a:effectLst/>
                          <a:latin typeface="Calibri" panose="020F0502020204030204" pitchFamily="34" charset="0"/>
                          <a:cs typeface="Calibri" panose="020F0502020204030204" pitchFamily="34" charset="0"/>
                        </a:rPr>
                        <a:t>Rs</a:t>
                      </a:r>
                      <a:r>
                        <a:rPr lang="en-US" sz="2000" kern="100" dirty="0">
                          <a:effectLst/>
                          <a:latin typeface="Calibri" panose="020F0502020204030204" pitchFamily="34" charset="0"/>
                          <a:cs typeface="Calibri" panose="020F0502020204030204" pitchFamily="34" charset="0"/>
                        </a:rPr>
                        <a:t>.</a:t>
                      </a:r>
                      <a:r>
                        <a:rPr lang="en-US" sz="2000" kern="100" spc="-30" dirty="0">
                          <a:effectLst/>
                          <a:latin typeface="Calibri" panose="020F0502020204030204" pitchFamily="34" charset="0"/>
                          <a:cs typeface="Calibri" panose="020F0502020204030204" pitchFamily="34" charset="0"/>
                        </a:rPr>
                        <a:t> </a:t>
                      </a:r>
                      <a:r>
                        <a:rPr lang="en-US" sz="2000" kern="100" dirty="0">
                          <a:effectLst/>
                          <a:latin typeface="Calibri" panose="020F0502020204030204" pitchFamily="34" charset="0"/>
                          <a:cs typeface="Calibri" panose="020F0502020204030204" pitchFamily="34" charset="0"/>
                        </a:rPr>
                        <a:t>10</a:t>
                      </a:r>
                      <a:r>
                        <a:rPr lang="en-US" sz="2000" kern="100" spc="10" dirty="0">
                          <a:effectLst/>
                          <a:latin typeface="Calibri" panose="020F0502020204030204" pitchFamily="34" charset="0"/>
                          <a:cs typeface="Calibri" panose="020F0502020204030204" pitchFamily="34" charset="0"/>
                        </a:rPr>
                        <a:t>,</a:t>
                      </a:r>
                      <a:r>
                        <a:rPr lang="en-US" sz="2000" kern="100" dirty="0">
                          <a:effectLst/>
                          <a:latin typeface="Calibri" panose="020F0502020204030204" pitchFamily="34" charset="0"/>
                          <a:cs typeface="Calibri" panose="020F0502020204030204" pitchFamily="34" charset="0"/>
                        </a:rPr>
                        <a:t>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4167056757"/>
                  </a:ext>
                </a:extLst>
              </a:tr>
              <a:tr h="1804779">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 </a:t>
                      </a:r>
                    </a:p>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2.</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 </a:t>
                      </a:r>
                    </a:p>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194A </a:t>
                      </a:r>
                      <a:r>
                        <a:rPr lang="en-US" sz="2000" kern="100" spc="140" dirty="0">
                          <a:effectLst/>
                          <a:latin typeface="Calibri" panose="020F0502020204030204" pitchFamily="34" charset="0"/>
                          <a:cs typeface="Calibri" panose="020F0502020204030204" pitchFamily="34" charset="0"/>
                        </a:rPr>
                        <a:t>-</a:t>
                      </a:r>
                      <a:r>
                        <a:rPr lang="en-US" sz="2000" kern="100" dirty="0">
                          <a:effectLst/>
                          <a:latin typeface="Calibri" panose="020F0502020204030204" pitchFamily="34" charset="0"/>
                          <a:cs typeface="Calibri" panose="020F0502020204030204" pitchFamily="34" charset="0"/>
                        </a:rPr>
                        <a:t> </a:t>
                      </a:r>
                      <a:r>
                        <a:rPr lang="en-US" sz="2000" kern="100" spc="5" dirty="0">
                          <a:effectLst/>
                          <a:latin typeface="Calibri" panose="020F0502020204030204" pitchFamily="34" charset="0"/>
                          <a:cs typeface="Calibri" panose="020F0502020204030204" pitchFamily="34" charset="0"/>
                        </a:rPr>
                        <a:t>Interest other than Interest on securities</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342900" marR="0" lvl="0" indent="-342900">
                        <a:lnSpc>
                          <a:spcPct val="107000"/>
                        </a:lnSpc>
                        <a:spcBef>
                          <a:spcPts val="0"/>
                        </a:spcBef>
                        <a:spcAft>
                          <a:spcPts val="0"/>
                        </a:spcAft>
                        <a:buFont typeface="+mj-lt"/>
                        <a:buAutoNum type="romanLcParenBoth"/>
                      </a:pPr>
                      <a:r>
                        <a:rPr lang="en-US" sz="2000" kern="100" spc="-10" dirty="0">
                          <a:effectLst/>
                          <a:latin typeface="Calibri" panose="020F0502020204030204" pitchFamily="34" charset="0"/>
                          <a:cs typeface="Calibri" panose="020F0502020204030204" pitchFamily="34" charset="0"/>
                        </a:rPr>
                        <a:t>INR </a:t>
                      </a:r>
                      <a:r>
                        <a:rPr lang="en-US" sz="2000" kern="100" spc="100" dirty="0">
                          <a:effectLst/>
                          <a:latin typeface="Calibri" panose="020F0502020204030204" pitchFamily="34" charset="0"/>
                          <a:cs typeface="Calibri" panose="020F0502020204030204" pitchFamily="34" charset="0"/>
                        </a:rPr>
                        <a:t>50,000</a:t>
                      </a:r>
                      <a:r>
                        <a:rPr lang="en-US" sz="2000" kern="100" dirty="0">
                          <a:effectLst/>
                          <a:latin typeface="Calibri" panose="020F0502020204030204" pitchFamily="34" charset="0"/>
                          <a:cs typeface="Calibri" panose="020F0502020204030204" pitchFamily="34" charset="0"/>
                        </a:rPr>
                        <a:t> for </a:t>
                      </a:r>
                      <a:r>
                        <a:rPr lang="en-US" sz="2000" kern="100" spc="100" dirty="0">
                          <a:effectLst/>
                          <a:latin typeface="Calibri" panose="020F0502020204030204" pitchFamily="34" charset="0"/>
                          <a:cs typeface="Calibri" panose="020F0502020204030204" pitchFamily="34" charset="0"/>
                        </a:rPr>
                        <a:t>senior </a:t>
                      </a:r>
                      <a:r>
                        <a:rPr lang="en-US" sz="2000" kern="100" spc="15" dirty="0">
                          <a:effectLst/>
                          <a:latin typeface="Calibri" panose="020F0502020204030204" pitchFamily="34" charset="0"/>
                          <a:cs typeface="Calibri" panose="020F0502020204030204" pitchFamily="34" charset="0"/>
                        </a:rPr>
                        <a:t>c</a:t>
                      </a:r>
                      <a:r>
                        <a:rPr lang="en-US" sz="2000" kern="100" spc="-50" dirty="0">
                          <a:effectLst/>
                          <a:latin typeface="Calibri" panose="020F0502020204030204" pitchFamily="34" charset="0"/>
                          <a:cs typeface="Calibri" panose="020F0502020204030204" pitchFamily="34" charset="0"/>
                        </a:rPr>
                        <a:t>i</a:t>
                      </a:r>
                      <a:r>
                        <a:rPr lang="en-US" sz="2000" kern="100" spc="50" dirty="0">
                          <a:effectLst/>
                          <a:latin typeface="Calibri" panose="020F0502020204030204" pitchFamily="34" charset="0"/>
                          <a:cs typeface="Calibri" panose="020F0502020204030204" pitchFamily="34" charset="0"/>
                        </a:rPr>
                        <a:t>t</a:t>
                      </a:r>
                      <a:r>
                        <a:rPr lang="en-US" sz="2000" kern="100" spc="-50" dirty="0">
                          <a:effectLst/>
                          <a:latin typeface="Calibri" panose="020F0502020204030204" pitchFamily="34" charset="0"/>
                          <a:cs typeface="Calibri" panose="020F0502020204030204" pitchFamily="34" charset="0"/>
                        </a:rPr>
                        <a:t>i</a:t>
                      </a:r>
                      <a:r>
                        <a:rPr lang="en-US" sz="2000" kern="100" spc="-5" dirty="0">
                          <a:effectLst/>
                          <a:latin typeface="Calibri" panose="020F0502020204030204" pitchFamily="34" charset="0"/>
                          <a:cs typeface="Calibri" panose="020F0502020204030204" pitchFamily="34" charset="0"/>
                        </a:rPr>
                        <a:t>z</a:t>
                      </a:r>
                      <a:r>
                        <a:rPr lang="en-US" sz="2000" kern="100" spc="15" dirty="0">
                          <a:effectLst/>
                          <a:latin typeface="Calibri" panose="020F0502020204030204" pitchFamily="34" charset="0"/>
                          <a:cs typeface="Calibri" panose="020F0502020204030204" pitchFamily="34" charset="0"/>
                        </a:rPr>
                        <a:t>e</a:t>
                      </a:r>
                      <a:r>
                        <a:rPr lang="en-US" sz="2000" kern="100" dirty="0">
                          <a:effectLst/>
                          <a:latin typeface="Calibri" panose="020F0502020204030204" pitchFamily="34" charset="0"/>
                          <a:cs typeface="Calibri" panose="020F0502020204030204" pitchFamily="34" charset="0"/>
                        </a:rPr>
                        <a:t>n;</a:t>
                      </a:r>
                    </a:p>
                    <a:p>
                      <a:pPr marL="342900" marR="0" lvl="0" indent="-342900">
                        <a:lnSpc>
                          <a:spcPct val="107000"/>
                        </a:lnSpc>
                        <a:spcBef>
                          <a:spcPts val="0"/>
                        </a:spcBef>
                        <a:spcAft>
                          <a:spcPts val="0"/>
                        </a:spcAft>
                        <a:buFont typeface="+mj-lt"/>
                        <a:buAutoNum type="romanLcParenBoth"/>
                      </a:pPr>
                      <a:r>
                        <a:rPr lang="en-US" sz="2000" kern="100" spc="-10" dirty="0">
                          <a:effectLst/>
                          <a:latin typeface="Calibri" panose="020F0502020204030204" pitchFamily="34" charset="0"/>
                          <a:cs typeface="Calibri" panose="020F0502020204030204" pitchFamily="34" charset="0"/>
                        </a:rPr>
                        <a:t>INR </a:t>
                      </a:r>
                      <a:r>
                        <a:rPr lang="en-US" sz="2000" kern="100" dirty="0">
                          <a:effectLst/>
                          <a:latin typeface="Calibri" panose="020F0502020204030204" pitchFamily="34" charset="0"/>
                          <a:cs typeface="Calibri" panose="020F0502020204030204" pitchFamily="34" charset="0"/>
                        </a:rPr>
                        <a:t>40</a:t>
                      </a:r>
                      <a:r>
                        <a:rPr lang="en-US" sz="2000" kern="100" spc="10" dirty="0">
                          <a:effectLst/>
                          <a:latin typeface="Calibri" panose="020F0502020204030204" pitchFamily="34" charset="0"/>
                          <a:cs typeface="Calibri" panose="020F0502020204030204" pitchFamily="34" charset="0"/>
                        </a:rPr>
                        <a:t>,</a:t>
                      </a:r>
                      <a:r>
                        <a:rPr lang="en-US" sz="2000" kern="100" dirty="0">
                          <a:effectLst/>
                          <a:latin typeface="Calibri" panose="020F0502020204030204" pitchFamily="34" charset="0"/>
                          <a:cs typeface="Calibri" panose="020F0502020204030204" pitchFamily="34" charset="0"/>
                        </a:rPr>
                        <a:t>000 </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n</a:t>
                      </a:r>
                      <a:r>
                        <a:rPr lang="en-US" sz="2000" kern="100" spc="230" dirty="0">
                          <a:effectLst/>
                          <a:latin typeface="Calibri" panose="020F0502020204030204" pitchFamily="34" charset="0"/>
                          <a:cs typeface="Calibri" panose="020F0502020204030204" pitchFamily="34" charset="0"/>
                        </a:rPr>
                        <a:t> </a:t>
                      </a:r>
                      <a:r>
                        <a:rPr lang="en-US" sz="2000" kern="100" spc="-5" dirty="0">
                          <a:effectLst/>
                          <a:latin typeface="Calibri" panose="020F0502020204030204" pitchFamily="34" charset="0"/>
                          <a:cs typeface="Calibri" panose="020F0502020204030204" pitchFamily="34" charset="0"/>
                        </a:rPr>
                        <a:t>ca</a:t>
                      </a:r>
                      <a:r>
                        <a:rPr lang="en-US" sz="2000" kern="100" spc="-10" dirty="0">
                          <a:effectLst/>
                          <a:latin typeface="Calibri" panose="020F0502020204030204" pitchFamily="34" charset="0"/>
                          <a:cs typeface="Calibri" panose="020F0502020204030204" pitchFamily="34" charset="0"/>
                        </a:rPr>
                        <a:t>s</a:t>
                      </a:r>
                      <a:r>
                        <a:rPr lang="en-US" sz="2000" kern="100" dirty="0">
                          <a:effectLst/>
                          <a:latin typeface="Calibri" panose="020F0502020204030204" pitchFamily="34" charset="0"/>
                          <a:cs typeface="Calibri" panose="020F0502020204030204" pitchFamily="34" charset="0"/>
                        </a:rPr>
                        <a:t>e</a:t>
                      </a:r>
                      <a:r>
                        <a:rPr lang="en-US" sz="2000" kern="100" spc="250" dirty="0">
                          <a:effectLst/>
                          <a:latin typeface="Calibri" panose="020F0502020204030204" pitchFamily="34" charset="0"/>
                          <a:cs typeface="Calibri" panose="020F0502020204030204" pitchFamily="34" charset="0"/>
                        </a:rPr>
                        <a:t> </a:t>
                      </a:r>
                      <a:r>
                        <a:rPr lang="en-US" sz="2000" kern="100" spc="45" dirty="0">
                          <a:effectLst/>
                          <a:latin typeface="Calibri" panose="020F0502020204030204" pitchFamily="34" charset="0"/>
                          <a:cs typeface="Calibri" panose="020F0502020204030204" pitchFamily="34" charset="0"/>
                        </a:rPr>
                        <a:t>o</a:t>
                      </a:r>
                      <a:r>
                        <a:rPr lang="en-US" sz="2000" kern="100" dirty="0">
                          <a:effectLst/>
                          <a:latin typeface="Calibri" panose="020F0502020204030204" pitchFamily="34" charset="0"/>
                          <a:cs typeface="Calibri" panose="020F0502020204030204" pitchFamily="34" charset="0"/>
                        </a:rPr>
                        <a:t>f o</a:t>
                      </a:r>
                      <a:r>
                        <a:rPr lang="en-US" sz="2000" kern="100" spc="25" dirty="0">
                          <a:effectLst/>
                          <a:latin typeface="Calibri" panose="020F0502020204030204" pitchFamily="34" charset="0"/>
                          <a:cs typeface="Calibri" panose="020F0502020204030204" pitchFamily="34" charset="0"/>
                        </a:rPr>
                        <a:t>t</a:t>
                      </a:r>
                      <a:r>
                        <a:rPr lang="en-US" sz="2000" kern="100" spc="-30" dirty="0">
                          <a:effectLst/>
                          <a:latin typeface="Calibri" panose="020F0502020204030204" pitchFamily="34" charset="0"/>
                          <a:cs typeface="Calibri" panose="020F0502020204030204" pitchFamily="34" charset="0"/>
                        </a:rPr>
                        <a:t>h</a:t>
                      </a:r>
                      <a:r>
                        <a:rPr lang="en-US" sz="2000" kern="100" spc="-5" dirty="0">
                          <a:effectLst/>
                          <a:latin typeface="Calibri" panose="020F0502020204030204" pitchFamily="34" charset="0"/>
                          <a:cs typeface="Calibri" panose="020F0502020204030204" pitchFamily="34" charset="0"/>
                        </a:rPr>
                        <a:t>e</a:t>
                      </a:r>
                      <a:r>
                        <a:rPr lang="en-US" sz="2000" kern="100" spc="5" dirty="0">
                          <a:effectLst/>
                          <a:latin typeface="Calibri" panose="020F0502020204030204" pitchFamily="34" charset="0"/>
                          <a:cs typeface="Calibri" panose="020F0502020204030204" pitchFamily="34" charset="0"/>
                        </a:rPr>
                        <a:t>r</a:t>
                      </a:r>
                      <a:r>
                        <a:rPr lang="en-US" sz="2000" kern="100" dirty="0">
                          <a:effectLst/>
                          <a:latin typeface="Calibri" panose="020F0502020204030204" pitchFamily="34" charset="0"/>
                          <a:cs typeface="Calibri" panose="020F0502020204030204" pitchFamily="34" charset="0"/>
                        </a:rPr>
                        <a:t>s</a:t>
                      </a:r>
                    </a:p>
                    <a:p>
                      <a:pPr marL="68580" marR="0">
                        <a:lnSpc>
                          <a:spcPct val="107000"/>
                        </a:lnSpc>
                        <a:spcBef>
                          <a:spcPts val="0"/>
                        </a:spcBef>
                        <a:spcAft>
                          <a:spcPts val="0"/>
                        </a:spcAft>
                      </a:pPr>
                      <a:r>
                        <a:rPr lang="en-US" sz="2000" kern="100" spc="-5" dirty="0">
                          <a:effectLst/>
                          <a:latin typeface="Calibri" panose="020F0502020204030204" pitchFamily="34" charset="0"/>
                          <a:cs typeface="Calibri" panose="020F0502020204030204" pitchFamily="34" charset="0"/>
                        </a:rPr>
                        <a:t>w</a:t>
                      </a:r>
                      <a:r>
                        <a:rPr lang="en-US" sz="2000" kern="100" spc="-30" dirty="0">
                          <a:effectLst/>
                          <a:latin typeface="Calibri" panose="020F0502020204030204" pitchFamily="34" charset="0"/>
                          <a:cs typeface="Calibri" panose="020F0502020204030204" pitchFamily="34" charset="0"/>
                        </a:rPr>
                        <a:t>h</a:t>
                      </a:r>
                      <a:r>
                        <a:rPr lang="en-US" sz="2000" kern="100" spc="15" dirty="0">
                          <a:effectLst/>
                          <a:latin typeface="Calibri" panose="020F0502020204030204" pitchFamily="34" charset="0"/>
                          <a:cs typeface="Calibri" panose="020F0502020204030204" pitchFamily="34" charset="0"/>
                        </a:rPr>
                        <a:t>e</a:t>
                      </a:r>
                      <a:r>
                        <a:rPr lang="en-US" sz="2000" kern="100" dirty="0">
                          <a:effectLst/>
                          <a:latin typeface="Calibri" panose="020F0502020204030204" pitchFamily="34" charset="0"/>
                          <a:cs typeface="Calibri" panose="020F0502020204030204" pitchFamily="34" charset="0"/>
                        </a:rPr>
                        <a:t>n</a:t>
                      </a:r>
                      <a:r>
                        <a:rPr lang="en-US" sz="2000" kern="100" spc="205" dirty="0">
                          <a:effectLst/>
                          <a:latin typeface="Calibri" panose="020F0502020204030204" pitchFamily="34" charset="0"/>
                          <a:cs typeface="Calibri" panose="020F0502020204030204" pitchFamily="34" charset="0"/>
                        </a:rPr>
                        <a:t> </a:t>
                      </a:r>
                      <a:r>
                        <a:rPr lang="en-US" sz="2000" kern="100" dirty="0">
                          <a:effectLst/>
                          <a:latin typeface="Calibri" panose="020F0502020204030204" pitchFamily="34" charset="0"/>
                          <a:cs typeface="Calibri" panose="020F0502020204030204" pitchFamily="34" charset="0"/>
                        </a:rPr>
                        <a:t>p</a:t>
                      </a:r>
                      <a:r>
                        <a:rPr lang="en-US" sz="2000" kern="100" spc="15" dirty="0">
                          <a:effectLst/>
                          <a:latin typeface="Calibri" panose="020F0502020204030204" pitchFamily="34" charset="0"/>
                          <a:cs typeface="Calibri" panose="020F0502020204030204" pitchFamily="34" charset="0"/>
                        </a:rPr>
                        <a:t>a</a:t>
                      </a:r>
                      <a:r>
                        <a:rPr lang="en-US" sz="2000" kern="100" spc="-30" dirty="0">
                          <a:effectLst/>
                          <a:latin typeface="Calibri" panose="020F0502020204030204" pitchFamily="34" charset="0"/>
                          <a:cs typeface="Calibri" panose="020F0502020204030204" pitchFamily="34" charset="0"/>
                        </a:rPr>
                        <a:t>y</a:t>
                      </a:r>
                      <a:r>
                        <a:rPr lang="en-US" sz="2000" kern="100" spc="-5" dirty="0">
                          <a:effectLst/>
                          <a:latin typeface="Calibri" panose="020F0502020204030204" pitchFamily="34" charset="0"/>
                          <a:cs typeface="Calibri" panose="020F0502020204030204" pitchFamily="34" charset="0"/>
                        </a:rPr>
                        <a:t>e</a:t>
                      </a:r>
                      <a:r>
                        <a:rPr lang="en-US" sz="2000" kern="100" dirty="0">
                          <a:effectLst/>
                          <a:latin typeface="Calibri" panose="020F0502020204030204" pitchFamily="34" charset="0"/>
                          <a:cs typeface="Calibri" panose="020F0502020204030204" pitchFamily="34" charset="0"/>
                        </a:rPr>
                        <a:t>r</a:t>
                      </a:r>
                      <a:r>
                        <a:rPr lang="en-US" sz="2000" kern="100" spc="245" dirty="0">
                          <a:effectLst/>
                          <a:latin typeface="Calibri" panose="020F0502020204030204" pitchFamily="34" charset="0"/>
                          <a:cs typeface="Calibri" panose="020F0502020204030204" pitchFamily="34" charset="0"/>
                        </a:rPr>
                        <a:t> </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s</a:t>
                      </a:r>
                      <a:r>
                        <a:rPr lang="en-US" sz="2000" kern="100" spc="245" dirty="0">
                          <a:effectLst/>
                          <a:latin typeface="Calibri" panose="020F0502020204030204" pitchFamily="34" charset="0"/>
                          <a:cs typeface="Calibri" panose="020F0502020204030204" pitchFamily="34" charset="0"/>
                        </a:rPr>
                        <a:t> </a:t>
                      </a:r>
                      <a:r>
                        <a:rPr lang="en-US" sz="2000" kern="100" spc="-30" dirty="0">
                          <a:effectLst/>
                          <a:latin typeface="Calibri" panose="020F0502020204030204" pitchFamily="34" charset="0"/>
                          <a:cs typeface="Calibri" panose="020F0502020204030204" pitchFamily="34" charset="0"/>
                        </a:rPr>
                        <a:t>b</a:t>
                      </a:r>
                      <a:r>
                        <a:rPr lang="en-US" sz="2000" kern="100" spc="15" dirty="0">
                          <a:effectLst/>
                          <a:latin typeface="Calibri" panose="020F0502020204030204" pitchFamily="34" charset="0"/>
                          <a:cs typeface="Calibri" panose="020F0502020204030204" pitchFamily="34" charset="0"/>
                        </a:rPr>
                        <a:t>a</a:t>
                      </a:r>
                      <a:r>
                        <a:rPr lang="en-US" sz="2000" kern="100" spc="-30" dirty="0">
                          <a:effectLst/>
                          <a:latin typeface="Calibri" panose="020F0502020204030204" pitchFamily="34" charset="0"/>
                          <a:cs typeface="Calibri" panose="020F0502020204030204" pitchFamily="34" charset="0"/>
                        </a:rPr>
                        <a:t>n</a:t>
                      </a:r>
                      <a:r>
                        <a:rPr lang="en-US" sz="2000" kern="100" dirty="0">
                          <a:effectLst/>
                          <a:latin typeface="Calibri" panose="020F0502020204030204" pitchFamily="34" charset="0"/>
                          <a:cs typeface="Calibri" panose="020F0502020204030204" pitchFamily="34" charset="0"/>
                        </a:rPr>
                        <a:t>k, </a:t>
                      </a:r>
                      <a:r>
                        <a:rPr lang="en-US" sz="2000" kern="100" spc="-5" dirty="0">
                          <a:effectLst/>
                          <a:latin typeface="Calibri" panose="020F0502020204030204" pitchFamily="34" charset="0"/>
                          <a:cs typeface="Calibri" panose="020F0502020204030204" pitchFamily="34" charset="0"/>
                        </a:rPr>
                        <a:t>c</a:t>
                      </a:r>
                      <a:r>
                        <a:rPr lang="en-US" sz="2000" kern="100" dirty="0">
                          <a:effectLst/>
                          <a:latin typeface="Calibri" panose="020F0502020204030204" pitchFamily="34" charset="0"/>
                          <a:cs typeface="Calibri" panose="020F0502020204030204" pitchFamily="34" charset="0"/>
                        </a:rPr>
                        <a:t>o</a:t>
                      </a:r>
                      <a:r>
                        <a:rPr lang="en-US" sz="2000" kern="100" spc="20" dirty="0">
                          <a:effectLst/>
                          <a:latin typeface="Calibri" panose="020F0502020204030204" pitchFamily="34" charset="0"/>
                          <a:cs typeface="Calibri" panose="020F0502020204030204" pitchFamily="34" charset="0"/>
                        </a:rPr>
                        <a:t>o</a:t>
                      </a:r>
                      <a:r>
                        <a:rPr lang="en-US" sz="2000" kern="100" dirty="0">
                          <a:effectLst/>
                          <a:latin typeface="Calibri" panose="020F0502020204030204" pitchFamily="34" charset="0"/>
                          <a:cs typeface="Calibri" panose="020F0502020204030204" pitchFamily="34" charset="0"/>
                        </a:rPr>
                        <a:t>p</a:t>
                      </a:r>
                      <a:r>
                        <a:rPr lang="en-US" sz="2000" kern="100" spc="-5" dirty="0">
                          <a:effectLst/>
                          <a:latin typeface="Calibri" panose="020F0502020204030204" pitchFamily="34" charset="0"/>
                          <a:cs typeface="Calibri" panose="020F0502020204030204" pitchFamily="34" charset="0"/>
                        </a:rPr>
                        <a:t>e</a:t>
                      </a:r>
                      <a:r>
                        <a:rPr lang="en-US" sz="2000" kern="100" spc="5" dirty="0">
                          <a:effectLst/>
                          <a:latin typeface="Calibri" panose="020F0502020204030204" pitchFamily="34" charset="0"/>
                          <a:cs typeface="Calibri" panose="020F0502020204030204" pitchFamily="34" charset="0"/>
                        </a:rPr>
                        <a:t>r</a:t>
                      </a:r>
                      <a:r>
                        <a:rPr lang="en-US" sz="2000" kern="100" spc="-35" dirty="0">
                          <a:effectLst/>
                          <a:latin typeface="Calibri" panose="020F0502020204030204" pitchFamily="34" charset="0"/>
                          <a:cs typeface="Calibri" panose="020F0502020204030204" pitchFamily="34" charset="0"/>
                        </a:rPr>
                        <a:t>a</a:t>
                      </a:r>
                      <a:r>
                        <a:rPr lang="en-US" sz="2000" kern="100" spc="25" dirty="0">
                          <a:effectLst/>
                          <a:latin typeface="Calibri" panose="020F0502020204030204" pitchFamily="34" charset="0"/>
                          <a:cs typeface="Calibri" panose="020F0502020204030204" pitchFamily="34" charset="0"/>
                        </a:rPr>
                        <a:t>t</a:t>
                      </a:r>
                      <a:r>
                        <a:rPr lang="en-US" sz="2000" kern="100" spc="-30" dirty="0">
                          <a:effectLst/>
                          <a:latin typeface="Calibri" panose="020F0502020204030204" pitchFamily="34" charset="0"/>
                          <a:cs typeface="Calibri" panose="020F0502020204030204" pitchFamily="34" charset="0"/>
                        </a:rPr>
                        <a:t>iv</a:t>
                      </a:r>
                      <a:r>
                        <a:rPr lang="en-US" sz="2000" kern="100" dirty="0">
                          <a:effectLst/>
                          <a:latin typeface="Calibri" panose="020F0502020204030204" pitchFamily="34" charset="0"/>
                          <a:cs typeface="Calibri" panose="020F0502020204030204" pitchFamily="34" charset="0"/>
                        </a:rPr>
                        <a:t>e</a:t>
                      </a:r>
                      <a:r>
                        <a:rPr lang="en-US" sz="2000" kern="100" spc="70" dirty="0">
                          <a:effectLst/>
                          <a:latin typeface="Calibri" panose="020F0502020204030204" pitchFamily="34" charset="0"/>
                          <a:cs typeface="Calibri" panose="020F0502020204030204" pitchFamily="34" charset="0"/>
                        </a:rPr>
                        <a:t> </a:t>
                      </a:r>
                      <a:r>
                        <a:rPr lang="en-US" sz="2000" kern="100" spc="-10" dirty="0">
                          <a:effectLst/>
                          <a:latin typeface="Calibri" panose="020F0502020204030204" pitchFamily="34" charset="0"/>
                          <a:cs typeface="Calibri" panose="020F0502020204030204" pitchFamily="34" charset="0"/>
                        </a:rPr>
                        <a:t>s</a:t>
                      </a:r>
                      <a:r>
                        <a:rPr lang="en-US" sz="2000" kern="100" spc="20" dirty="0">
                          <a:effectLst/>
                          <a:latin typeface="Calibri" panose="020F0502020204030204" pitchFamily="34" charset="0"/>
                          <a:cs typeface="Calibri" panose="020F0502020204030204" pitchFamily="34" charset="0"/>
                        </a:rPr>
                        <a:t>o</a:t>
                      </a:r>
                      <a:r>
                        <a:rPr lang="en-US" sz="2000" kern="100" spc="15" dirty="0">
                          <a:effectLst/>
                          <a:latin typeface="Calibri" panose="020F0502020204030204" pitchFamily="34" charset="0"/>
                          <a:cs typeface="Calibri" panose="020F0502020204030204" pitchFamily="34" charset="0"/>
                        </a:rPr>
                        <a:t>c</a:t>
                      </a:r>
                      <a:r>
                        <a:rPr lang="en-US" sz="2000" kern="100" spc="-50" dirty="0">
                          <a:effectLst/>
                          <a:latin typeface="Calibri" panose="020F0502020204030204" pitchFamily="34" charset="0"/>
                          <a:cs typeface="Calibri" panose="020F0502020204030204" pitchFamily="34" charset="0"/>
                        </a:rPr>
                        <a:t>i</a:t>
                      </a:r>
                      <a:r>
                        <a:rPr lang="en-US" sz="2000" kern="100" spc="-5" dirty="0">
                          <a:effectLst/>
                          <a:latin typeface="Calibri" panose="020F0502020204030204" pitchFamily="34" charset="0"/>
                          <a:cs typeface="Calibri" panose="020F0502020204030204" pitchFamily="34" charset="0"/>
                        </a:rPr>
                        <a:t>e</a:t>
                      </a:r>
                      <a:r>
                        <a:rPr lang="en-US" sz="2000" kern="100" spc="50" dirty="0">
                          <a:effectLst/>
                          <a:latin typeface="Calibri" panose="020F0502020204030204" pitchFamily="34" charset="0"/>
                          <a:cs typeface="Calibri" panose="020F0502020204030204" pitchFamily="34" charset="0"/>
                        </a:rPr>
                        <a:t>t</a:t>
                      </a:r>
                      <a:r>
                        <a:rPr lang="en-US" sz="2000" kern="100" dirty="0">
                          <a:effectLst/>
                          <a:latin typeface="Calibri" panose="020F0502020204030204" pitchFamily="34" charset="0"/>
                          <a:cs typeface="Calibri" panose="020F0502020204030204" pitchFamily="34" charset="0"/>
                        </a:rPr>
                        <a:t>y</a:t>
                      </a:r>
                      <a:r>
                        <a:rPr lang="en-US" sz="2000" kern="100" spc="35" dirty="0">
                          <a:effectLst/>
                          <a:latin typeface="Calibri" panose="020F0502020204030204" pitchFamily="34" charset="0"/>
                          <a:cs typeface="Calibri" panose="020F0502020204030204" pitchFamily="34" charset="0"/>
                        </a:rPr>
                        <a:t> </a:t>
                      </a:r>
                      <a:r>
                        <a:rPr lang="en-US" sz="2000" kern="100" spc="15" dirty="0">
                          <a:effectLst/>
                          <a:latin typeface="Calibri" panose="020F0502020204030204" pitchFamily="34" charset="0"/>
                          <a:cs typeface="Calibri" panose="020F0502020204030204" pitchFamily="34" charset="0"/>
                        </a:rPr>
                        <a:t>a</a:t>
                      </a:r>
                      <a:r>
                        <a:rPr lang="en-US" sz="2000" kern="100" spc="-30" dirty="0">
                          <a:effectLst/>
                          <a:latin typeface="Calibri" panose="020F0502020204030204" pitchFamily="34" charset="0"/>
                          <a:cs typeface="Calibri" panose="020F0502020204030204" pitchFamily="34" charset="0"/>
                        </a:rPr>
                        <a:t>n</a:t>
                      </a:r>
                      <a:r>
                        <a:rPr lang="en-US" sz="2000" kern="100" dirty="0">
                          <a:effectLst/>
                          <a:latin typeface="Calibri" panose="020F0502020204030204" pitchFamily="34" charset="0"/>
                          <a:cs typeface="Calibri" panose="020F0502020204030204" pitchFamily="34" charset="0"/>
                        </a:rPr>
                        <a:t>d</a:t>
                      </a:r>
                      <a:r>
                        <a:rPr lang="en-US" sz="2000" kern="100" spc="50" dirty="0">
                          <a:effectLst/>
                          <a:latin typeface="Calibri" panose="020F0502020204030204" pitchFamily="34" charset="0"/>
                          <a:cs typeface="Calibri" panose="020F0502020204030204" pitchFamily="34" charset="0"/>
                        </a:rPr>
                        <a:t> </a:t>
                      </a:r>
                      <a:r>
                        <a:rPr lang="en-US" sz="2000" kern="100" dirty="0">
                          <a:effectLst/>
                          <a:latin typeface="Calibri" panose="020F0502020204030204" pitchFamily="34" charset="0"/>
                          <a:cs typeface="Calibri" panose="020F0502020204030204" pitchFamily="34" charset="0"/>
                        </a:rPr>
                        <a:t>p</a:t>
                      </a:r>
                      <a:r>
                        <a:rPr lang="en-US" sz="2000" kern="100" spc="20" dirty="0">
                          <a:effectLst/>
                          <a:latin typeface="Calibri" panose="020F0502020204030204" pitchFamily="34" charset="0"/>
                          <a:cs typeface="Calibri" panose="020F0502020204030204" pitchFamily="34" charset="0"/>
                        </a:rPr>
                        <a:t>o</a:t>
                      </a:r>
                      <a:r>
                        <a:rPr lang="en-US" sz="2000" kern="100" spc="-10" dirty="0">
                          <a:effectLst/>
                          <a:latin typeface="Calibri" panose="020F0502020204030204" pitchFamily="34" charset="0"/>
                          <a:cs typeface="Calibri" panose="020F0502020204030204" pitchFamily="34" charset="0"/>
                        </a:rPr>
                        <a:t>s</a:t>
                      </a:r>
                      <a:r>
                        <a:rPr lang="en-US" sz="2000" kern="100" dirty="0">
                          <a:effectLst/>
                          <a:latin typeface="Calibri" panose="020F0502020204030204" pitchFamily="34" charset="0"/>
                          <a:cs typeface="Calibri" panose="020F0502020204030204" pitchFamily="34" charset="0"/>
                        </a:rPr>
                        <a:t>t </a:t>
                      </a:r>
                      <a:r>
                        <a:rPr lang="en-US" sz="2000" kern="100" spc="20" dirty="0">
                          <a:effectLst/>
                          <a:latin typeface="Calibri" panose="020F0502020204030204" pitchFamily="34" charset="0"/>
                          <a:cs typeface="Calibri" panose="020F0502020204030204" pitchFamily="34" charset="0"/>
                        </a:rPr>
                        <a:t>o</a:t>
                      </a:r>
                      <a:r>
                        <a:rPr lang="en-US" sz="2000" kern="100" spc="-15" dirty="0">
                          <a:effectLst/>
                          <a:latin typeface="Calibri" panose="020F0502020204030204" pitchFamily="34" charset="0"/>
                          <a:cs typeface="Calibri" panose="020F0502020204030204" pitchFamily="34" charset="0"/>
                        </a:rPr>
                        <a:t>ff</a:t>
                      </a:r>
                      <a:r>
                        <a:rPr lang="en-US" sz="2000" kern="100" spc="-30" dirty="0">
                          <a:effectLst/>
                          <a:latin typeface="Calibri" panose="020F0502020204030204" pitchFamily="34" charset="0"/>
                          <a:cs typeface="Calibri" panose="020F0502020204030204" pitchFamily="34" charset="0"/>
                        </a:rPr>
                        <a:t>i</a:t>
                      </a:r>
                      <a:r>
                        <a:rPr lang="en-US" sz="2000" kern="100" spc="15" dirty="0">
                          <a:effectLst/>
                          <a:latin typeface="Calibri" panose="020F0502020204030204" pitchFamily="34" charset="0"/>
                          <a:cs typeface="Calibri" panose="020F0502020204030204" pitchFamily="34" charset="0"/>
                        </a:rPr>
                        <a:t>c</a:t>
                      </a:r>
                      <a:r>
                        <a:rPr lang="en-US" sz="2000" kern="100" dirty="0">
                          <a:effectLst/>
                          <a:latin typeface="Calibri" panose="020F0502020204030204" pitchFamily="34" charset="0"/>
                          <a:cs typeface="Calibri" panose="020F0502020204030204" pitchFamily="34" charset="0"/>
                        </a:rPr>
                        <a:t>e</a:t>
                      </a:r>
                    </a:p>
                    <a:p>
                      <a:pPr marL="342900" marR="0" lvl="0" indent="-342900">
                        <a:lnSpc>
                          <a:spcPct val="107000"/>
                        </a:lnSpc>
                        <a:spcBef>
                          <a:spcPts val="0"/>
                        </a:spcBef>
                        <a:spcAft>
                          <a:spcPts val="0"/>
                        </a:spcAft>
                        <a:buFont typeface="+mj-lt"/>
                        <a:buAutoNum type="romanLcParenBoth"/>
                      </a:pPr>
                      <a:r>
                        <a:rPr lang="en-US" sz="2000" kern="100" spc="-10" dirty="0">
                          <a:effectLst/>
                          <a:latin typeface="Calibri" panose="020F0502020204030204" pitchFamily="34" charset="0"/>
                          <a:cs typeface="Calibri" panose="020F0502020204030204" pitchFamily="34" charset="0"/>
                        </a:rPr>
                        <a:t>INR </a:t>
                      </a:r>
                      <a:r>
                        <a:rPr lang="en-US" sz="2000" kern="100" dirty="0">
                          <a:effectLst/>
                          <a:latin typeface="Calibri" panose="020F0502020204030204" pitchFamily="34" charset="0"/>
                          <a:cs typeface="Calibri" panose="020F0502020204030204" pitchFamily="34" charset="0"/>
                        </a:rPr>
                        <a:t>5</a:t>
                      </a:r>
                      <a:r>
                        <a:rPr lang="en-US" sz="2000" kern="100" spc="10" dirty="0">
                          <a:effectLst/>
                          <a:latin typeface="Calibri" panose="020F0502020204030204" pitchFamily="34" charset="0"/>
                          <a:cs typeface="Calibri" panose="020F0502020204030204" pitchFamily="34" charset="0"/>
                        </a:rPr>
                        <a:t>,</a:t>
                      </a:r>
                      <a:r>
                        <a:rPr lang="en-US" sz="2000" kern="100" dirty="0">
                          <a:effectLst/>
                          <a:latin typeface="Calibri" panose="020F0502020204030204" pitchFamily="34" charset="0"/>
                          <a:cs typeface="Calibri" panose="020F0502020204030204" pitchFamily="34" charset="0"/>
                        </a:rPr>
                        <a:t>000 </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n  </a:t>
                      </a:r>
                      <a:r>
                        <a:rPr lang="en-US" sz="2000" kern="100" spc="10" dirty="0">
                          <a:effectLst/>
                          <a:latin typeface="Calibri" panose="020F0502020204030204" pitchFamily="34" charset="0"/>
                          <a:cs typeface="Calibri" panose="020F0502020204030204" pitchFamily="34" charset="0"/>
                        </a:rPr>
                        <a:t> </a:t>
                      </a:r>
                      <a:r>
                        <a:rPr lang="en-US" sz="2000" kern="100" spc="20" dirty="0">
                          <a:effectLst/>
                          <a:latin typeface="Calibri" panose="020F0502020204030204" pitchFamily="34" charset="0"/>
                          <a:cs typeface="Calibri" panose="020F0502020204030204" pitchFamily="34" charset="0"/>
                        </a:rPr>
                        <a:t>o</a:t>
                      </a:r>
                      <a:r>
                        <a:rPr lang="en-US" sz="2000" kern="100" spc="25" dirty="0">
                          <a:effectLst/>
                          <a:latin typeface="Calibri" panose="020F0502020204030204" pitchFamily="34" charset="0"/>
                          <a:cs typeface="Calibri" panose="020F0502020204030204" pitchFamily="34" charset="0"/>
                        </a:rPr>
                        <a:t>t</a:t>
                      </a:r>
                      <a:r>
                        <a:rPr lang="en-US" sz="2000" kern="100" spc="-30" dirty="0">
                          <a:effectLst/>
                          <a:latin typeface="Calibri" panose="020F0502020204030204" pitchFamily="34" charset="0"/>
                          <a:cs typeface="Calibri" panose="020F0502020204030204" pitchFamily="34" charset="0"/>
                        </a:rPr>
                        <a:t>h</a:t>
                      </a:r>
                      <a:r>
                        <a:rPr lang="en-US" sz="2000" kern="100" spc="-5" dirty="0">
                          <a:effectLst/>
                          <a:latin typeface="Calibri" panose="020F0502020204030204" pitchFamily="34" charset="0"/>
                          <a:cs typeface="Calibri" panose="020F0502020204030204" pitchFamily="34" charset="0"/>
                        </a:rPr>
                        <a:t>e</a:t>
                      </a:r>
                      <a:r>
                        <a:rPr lang="en-US" sz="2000" kern="100" dirty="0">
                          <a:effectLst/>
                          <a:latin typeface="Calibri" panose="020F0502020204030204" pitchFamily="34" charset="0"/>
                          <a:cs typeface="Calibri" panose="020F0502020204030204" pitchFamily="34" charset="0"/>
                        </a:rPr>
                        <a:t>r </a:t>
                      </a:r>
                      <a:r>
                        <a:rPr lang="en-US" sz="2000" kern="100" spc="-5" dirty="0">
                          <a:effectLst/>
                          <a:latin typeface="Calibri" panose="020F0502020204030204" pitchFamily="34" charset="0"/>
                          <a:cs typeface="Calibri" panose="020F0502020204030204" pitchFamily="34" charset="0"/>
                        </a:rPr>
                        <a:t>Ca</a:t>
                      </a:r>
                      <a:r>
                        <a:rPr lang="en-US" sz="2000" kern="100" spc="-10" dirty="0">
                          <a:effectLst/>
                          <a:latin typeface="Calibri" panose="020F0502020204030204" pitchFamily="34" charset="0"/>
                          <a:cs typeface="Calibri" panose="020F0502020204030204" pitchFamily="34" charset="0"/>
                        </a:rPr>
                        <a:t>s</a:t>
                      </a:r>
                      <a:r>
                        <a:rPr lang="en-US" sz="2000" kern="100" spc="-5" dirty="0">
                          <a:effectLst/>
                          <a:latin typeface="Calibri" panose="020F0502020204030204" pitchFamily="34" charset="0"/>
                          <a:cs typeface="Calibri" panose="020F0502020204030204" pitchFamily="34" charset="0"/>
                        </a:rPr>
                        <a:t>e</a:t>
                      </a:r>
                      <a:r>
                        <a:rPr lang="en-US" sz="2000" kern="100" dirty="0">
                          <a:effectLst/>
                          <a:latin typeface="Calibri" panose="020F0502020204030204" pitchFamily="34" charset="0"/>
                          <a:cs typeface="Calibri" panose="020F0502020204030204" pitchFamily="34" charset="0"/>
                        </a:rPr>
                        <a:t>s</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spc="30" dirty="0">
                          <a:effectLst/>
                          <a:latin typeface="Calibri" panose="020F0502020204030204" pitchFamily="34" charset="0"/>
                          <a:cs typeface="Calibri" panose="020F0502020204030204" pitchFamily="34" charset="0"/>
                        </a:rPr>
                        <a:t>(</a:t>
                      </a:r>
                      <a:r>
                        <a:rPr lang="en-US" sz="2000" kern="100" spc="-50" dirty="0">
                          <a:effectLst/>
                          <a:latin typeface="Calibri" panose="020F0502020204030204" pitchFamily="34" charset="0"/>
                          <a:cs typeface="Calibri" panose="020F0502020204030204" pitchFamily="34" charset="0"/>
                        </a:rPr>
                        <a:t>i</a:t>
                      </a:r>
                      <a:r>
                        <a:rPr lang="en-US" sz="2000" b="0" kern="100" dirty="0">
                          <a:effectLst/>
                          <a:latin typeface="Calibri" panose="020F0502020204030204" pitchFamily="34" charset="0"/>
                          <a:cs typeface="Calibri" panose="020F0502020204030204" pitchFamily="34" charset="0"/>
                        </a:rPr>
                        <a:t>) </a:t>
                      </a:r>
                      <a:r>
                        <a:rPr lang="en-US" sz="2000" b="0" kern="100" spc="270" dirty="0">
                          <a:effectLst/>
                          <a:latin typeface="Calibri" panose="020F0502020204030204" pitchFamily="34" charset="0"/>
                          <a:cs typeface="Calibri" panose="020F0502020204030204" pitchFamily="34" charset="0"/>
                        </a:rPr>
                        <a:t> </a:t>
                      </a:r>
                      <a:r>
                        <a:rPr lang="en-US" sz="2000" b="0" kern="100" spc="-10" dirty="0">
                          <a:effectLst/>
                          <a:latin typeface="Calibri" panose="020F0502020204030204" pitchFamily="34" charset="0"/>
                          <a:cs typeface="Calibri" panose="020F0502020204030204" pitchFamily="34" charset="0"/>
                        </a:rPr>
                        <a:t>INR </a:t>
                      </a:r>
                      <a:r>
                        <a:rPr lang="en-US" sz="2000" b="0" kern="100" dirty="0">
                          <a:effectLst/>
                          <a:latin typeface="Calibri" panose="020F0502020204030204" pitchFamily="34" charset="0"/>
                          <a:cs typeface="Calibri" panose="020F0502020204030204" pitchFamily="34" charset="0"/>
                        </a:rPr>
                        <a:t>1</a:t>
                      </a:r>
                      <a:r>
                        <a:rPr lang="en-US" sz="2000" b="0" kern="100" spc="10" dirty="0">
                          <a:effectLst/>
                          <a:latin typeface="Calibri" panose="020F0502020204030204" pitchFamily="34" charset="0"/>
                          <a:cs typeface="Calibri" panose="020F0502020204030204" pitchFamily="34" charset="0"/>
                        </a:rPr>
                        <a:t> Lakh (0.10 million) </a:t>
                      </a:r>
                      <a:r>
                        <a:rPr lang="en-US" sz="2000" b="0" kern="100" dirty="0">
                          <a:effectLst/>
                          <a:latin typeface="Calibri" panose="020F0502020204030204" pitchFamily="34" charset="0"/>
                          <a:cs typeface="Calibri" panose="020F0502020204030204" pitchFamily="34" charset="0"/>
                        </a:rPr>
                        <a:t>for </a:t>
                      </a:r>
                      <a:r>
                        <a:rPr lang="en-US" sz="2000" b="0" kern="100" spc="-10" dirty="0">
                          <a:effectLst/>
                          <a:latin typeface="Calibri" panose="020F0502020204030204" pitchFamily="34" charset="0"/>
                          <a:cs typeface="Calibri" panose="020F0502020204030204" pitchFamily="34" charset="0"/>
                        </a:rPr>
                        <a:t>s</a:t>
                      </a:r>
                      <a:r>
                        <a:rPr lang="en-US" sz="2000" b="0" kern="100" spc="15" dirty="0">
                          <a:effectLst/>
                          <a:latin typeface="Calibri" panose="020F0502020204030204" pitchFamily="34" charset="0"/>
                          <a:cs typeface="Calibri" panose="020F0502020204030204" pitchFamily="34" charset="0"/>
                        </a:rPr>
                        <a:t>e</a:t>
                      </a:r>
                      <a:r>
                        <a:rPr lang="en-US" sz="2000" b="0" kern="100" dirty="0">
                          <a:effectLst/>
                          <a:latin typeface="Calibri" panose="020F0502020204030204" pitchFamily="34" charset="0"/>
                          <a:cs typeface="Calibri" panose="020F0502020204030204" pitchFamily="34" charset="0"/>
                        </a:rPr>
                        <a:t>n</a:t>
                      </a:r>
                      <a:r>
                        <a:rPr lang="en-US" sz="2000" b="0" kern="100" spc="-50" dirty="0">
                          <a:effectLst/>
                          <a:latin typeface="Calibri" panose="020F0502020204030204" pitchFamily="34" charset="0"/>
                          <a:cs typeface="Calibri" panose="020F0502020204030204" pitchFamily="34" charset="0"/>
                        </a:rPr>
                        <a:t>i</a:t>
                      </a:r>
                      <a:r>
                        <a:rPr lang="en-US" sz="2000" b="0" kern="100" spc="20" dirty="0">
                          <a:effectLst/>
                          <a:latin typeface="Calibri" panose="020F0502020204030204" pitchFamily="34" charset="0"/>
                          <a:cs typeface="Calibri" panose="020F0502020204030204" pitchFamily="34" charset="0"/>
                        </a:rPr>
                        <a:t>o</a:t>
                      </a:r>
                      <a:r>
                        <a:rPr lang="en-US" sz="2000" b="0" kern="100" dirty="0">
                          <a:effectLst/>
                          <a:latin typeface="Calibri" panose="020F0502020204030204" pitchFamily="34" charset="0"/>
                          <a:cs typeface="Calibri" panose="020F0502020204030204" pitchFamily="34" charset="0"/>
                        </a:rPr>
                        <a:t>r</a:t>
                      </a:r>
                      <a:r>
                        <a:rPr lang="en-US" sz="2000" b="0" kern="100" spc="-25" dirty="0">
                          <a:effectLst/>
                          <a:latin typeface="Calibri" panose="020F0502020204030204" pitchFamily="34" charset="0"/>
                          <a:cs typeface="Calibri" panose="020F0502020204030204" pitchFamily="34" charset="0"/>
                        </a:rPr>
                        <a:t> </a:t>
                      </a:r>
                      <a:r>
                        <a:rPr lang="en-US" sz="2000" b="0" kern="100" spc="15" dirty="0">
                          <a:effectLst/>
                          <a:latin typeface="Calibri" panose="020F0502020204030204" pitchFamily="34" charset="0"/>
                          <a:cs typeface="Calibri" panose="020F0502020204030204" pitchFamily="34" charset="0"/>
                        </a:rPr>
                        <a:t>c</a:t>
                      </a:r>
                      <a:r>
                        <a:rPr lang="en-US" sz="2000" b="0" kern="100" spc="-50" dirty="0">
                          <a:effectLst/>
                          <a:latin typeface="Calibri" panose="020F0502020204030204" pitchFamily="34" charset="0"/>
                          <a:cs typeface="Calibri" panose="020F0502020204030204" pitchFamily="34" charset="0"/>
                        </a:rPr>
                        <a:t>i</a:t>
                      </a:r>
                      <a:r>
                        <a:rPr lang="en-US" sz="2000" b="0" kern="100" spc="50" dirty="0">
                          <a:effectLst/>
                          <a:latin typeface="Calibri" panose="020F0502020204030204" pitchFamily="34" charset="0"/>
                          <a:cs typeface="Calibri" panose="020F0502020204030204" pitchFamily="34" charset="0"/>
                        </a:rPr>
                        <a:t>t</a:t>
                      </a:r>
                      <a:r>
                        <a:rPr lang="en-US" sz="2000" b="0" kern="100" spc="-50" dirty="0">
                          <a:effectLst/>
                          <a:latin typeface="Calibri" panose="020F0502020204030204" pitchFamily="34" charset="0"/>
                          <a:cs typeface="Calibri" panose="020F0502020204030204" pitchFamily="34" charset="0"/>
                        </a:rPr>
                        <a:t>i</a:t>
                      </a:r>
                      <a:r>
                        <a:rPr lang="en-US" sz="2000" b="0" kern="100" spc="-5" dirty="0">
                          <a:effectLst/>
                          <a:latin typeface="Calibri" panose="020F0502020204030204" pitchFamily="34" charset="0"/>
                          <a:cs typeface="Calibri" panose="020F0502020204030204" pitchFamily="34" charset="0"/>
                        </a:rPr>
                        <a:t>z</a:t>
                      </a:r>
                      <a:r>
                        <a:rPr lang="en-US" sz="2000" b="0" kern="100" spc="15" dirty="0">
                          <a:effectLst/>
                          <a:latin typeface="Calibri" panose="020F0502020204030204" pitchFamily="34" charset="0"/>
                          <a:cs typeface="Calibri" panose="020F0502020204030204" pitchFamily="34" charset="0"/>
                        </a:rPr>
                        <a:t>e</a:t>
                      </a:r>
                      <a:r>
                        <a:rPr lang="en-US" sz="2000" b="0" kern="100" dirty="0">
                          <a:effectLst/>
                          <a:latin typeface="Calibri" panose="020F0502020204030204" pitchFamily="34" charset="0"/>
                          <a:cs typeface="Calibri" panose="020F0502020204030204" pitchFamily="34" charset="0"/>
                        </a:rPr>
                        <a:t>n</a:t>
                      </a:r>
                    </a:p>
                    <a:p>
                      <a:pPr marL="68580" marR="0">
                        <a:lnSpc>
                          <a:spcPct val="107000"/>
                        </a:lnSpc>
                        <a:spcBef>
                          <a:spcPts val="0"/>
                        </a:spcBef>
                        <a:spcAft>
                          <a:spcPts val="0"/>
                        </a:spcAft>
                      </a:pPr>
                      <a:r>
                        <a:rPr lang="en-US" sz="2000" b="0" kern="100" spc="15" dirty="0">
                          <a:effectLst/>
                          <a:latin typeface="Calibri" panose="020F0502020204030204" pitchFamily="34" charset="0"/>
                          <a:cs typeface="Calibri" panose="020F0502020204030204" pitchFamily="34" charset="0"/>
                        </a:rPr>
                        <a:t>(ii) INR</a:t>
                      </a:r>
                      <a:r>
                        <a:rPr lang="en-US" sz="2000" b="0" kern="100" spc="90" dirty="0">
                          <a:effectLst/>
                          <a:latin typeface="Calibri" panose="020F0502020204030204" pitchFamily="34" charset="0"/>
                          <a:cs typeface="Calibri" panose="020F0502020204030204" pitchFamily="34" charset="0"/>
                        </a:rPr>
                        <a:t> </a:t>
                      </a:r>
                      <a:r>
                        <a:rPr lang="en-US" sz="2000" b="0" kern="100" dirty="0">
                          <a:effectLst/>
                          <a:latin typeface="Calibri" panose="020F0502020204030204" pitchFamily="34" charset="0"/>
                          <a:cs typeface="Calibri" panose="020F0502020204030204" pitchFamily="34" charset="0"/>
                        </a:rPr>
                        <a:t>50</a:t>
                      </a:r>
                      <a:r>
                        <a:rPr lang="en-US" sz="2000" b="0" kern="100" spc="10" dirty="0">
                          <a:effectLst/>
                          <a:latin typeface="Calibri" panose="020F0502020204030204" pitchFamily="34" charset="0"/>
                          <a:cs typeface="Calibri" panose="020F0502020204030204" pitchFamily="34" charset="0"/>
                        </a:rPr>
                        <a:t>,</a:t>
                      </a:r>
                      <a:r>
                        <a:rPr lang="en-US" sz="2000" b="0" kern="100" dirty="0">
                          <a:effectLst/>
                          <a:latin typeface="Calibri" panose="020F0502020204030204" pitchFamily="34" charset="0"/>
                          <a:cs typeface="Calibri" panose="020F0502020204030204" pitchFamily="34" charset="0"/>
                        </a:rPr>
                        <a:t>000</a:t>
                      </a:r>
                      <a:r>
                        <a:rPr lang="en-US" sz="2000" b="0" kern="100" spc="95" dirty="0">
                          <a:effectLst/>
                          <a:latin typeface="Calibri" panose="020F0502020204030204" pitchFamily="34" charset="0"/>
                          <a:cs typeface="Calibri" panose="020F0502020204030204" pitchFamily="34" charset="0"/>
                        </a:rPr>
                        <a:t> </a:t>
                      </a:r>
                      <a:r>
                        <a:rPr lang="en-US" sz="2000" b="0" kern="100" spc="-30" dirty="0">
                          <a:effectLst/>
                          <a:latin typeface="Calibri" panose="020F0502020204030204" pitchFamily="34" charset="0"/>
                          <a:cs typeface="Calibri" panose="020F0502020204030204" pitchFamily="34" charset="0"/>
                        </a:rPr>
                        <a:t>i</a:t>
                      </a:r>
                      <a:r>
                        <a:rPr lang="en-US" sz="2000" b="0" kern="100" dirty="0">
                          <a:effectLst/>
                          <a:latin typeface="Calibri" panose="020F0502020204030204" pitchFamily="34" charset="0"/>
                          <a:cs typeface="Calibri" panose="020F0502020204030204" pitchFamily="34" charset="0"/>
                        </a:rPr>
                        <a:t>n</a:t>
                      </a:r>
                      <a:r>
                        <a:rPr lang="en-US" sz="2000" b="0" kern="100" spc="65" dirty="0">
                          <a:effectLst/>
                          <a:latin typeface="Calibri" panose="020F0502020204030204" pitchFamily="34" charset="0"/>
                          <a:cs typeface="Calibri" panose="020F0502020204030204" pitchFamily="34" charset="0"/>
                        </a:rPr>
                        <a:t> </a:t>
                      </a:r>
                      <a:r>
                        <a:rPr lang="en-US" sz="2000" b="0" kern="100" spc="-5" dirty="0">
                          <a:effectLst/>
                          <a:latin typeface="Calibri" panose="020F0502020204030204" pitchFamily="34" charset="0"/>
                          <a:cs typeface="Calibri" panose="020F0502020204030204" pitchFamily="34" charset="0"/>
                        </a:rPr>
                        <a:t>c</a:t>
                      </a:r>
                      <a:r>
                        <a:rPr lang="en-US" sz="2000" b="0" kern="100" spc="15" dirty="0">
                          <a:effectLst/>
                          <a:latin typeface="Calibri" panose="020F0502020204030204" pitchFamily="34" charset="0"/>
                          <a:cs typeface="Calibri" panose="020F0502020204030204" pitchFamily="34" charset="0"/>
                        </a:rPr>
                        <a:t>a</a:t>
                      </a:r>
                      <a:r>
                        <a:rPr lang="en-US" sz="2000" b="0" kern="100" spc="-10" dirty="0">
                          <a:effectLst/>
                          <a:latin typeface="Calibri" panose="020F0502020204030204" pitchFamily="34" charset="0"/>
                          <a:cs typeface="Calibri" panose="020F0502020204030204" pitchFamily="34" charset="0"/>
                        </a:rPr>
                        <a:t>s</a:t>
                      </a:r>
                      <a:r>
                        <a:rPr lang="en-US" sz="2000" b="0" kern="100" dirty="0">
                          <a:effectLst/>
                          <a:latin typeface="Calibri" panose="020F0502020204030204" pitchFamily="34" charset="0"/>
                          <a:cs typeface="Calibri" panose="020F0502020204030204" pitchFamily="34" charset="0"/>
                        </a:rPr>
                        <a:t>e </a:t>
                      </a:r>
                      <a:r>
                        <a:rPr lang="en-US" sz="2000" b="0" kern="100" spc="20" dirty="0">
                          <a:effectLst/>
                          <a:latin typeface="Calibri" panose="020F0502020204030204" pitchFamily="34" charset="0"/>
                          <a:cs typeface="Calibri" panose="020F0502020204030204" pitchFamily="34" charset="0"/>
                        </a:rPr>
                        <a:t>o</a:t>
                      </a:r>
                      <a:r>
                        <a:rPr lang="en-US" sz="2000" b="0" kern="100" dirty="0">
                          <a:effectLst/>
                          <a:latin typeface="Calibri" panose="020F0502020204030204" pitchFamily="34" charset="0"/>
                          <a:cs typeface="Calibri" panose="020F0502020204030204" pitchFamily="34" charset="0"/>
                        </a:rPr>
                        <a:t>f</a:t>
                      </a:r>
                      <a:r>
                        <a:rPr lang="en-US" sz="2000" b="0" kern="100" spc="-60" dirty="0">
                          <a:effectLst/>
                          <a:latin typeface="Calibri" panose="020F0502020204030204" pitchFamily="34" charset="0"/>
                          <a:cs typeface="Calibri" panose="020F0502020204030204" pitchFamily="34" charset="0"/>
                        </a:rPr>
                        <a:t> </a:t>
                      </a:r>
                      <a:r>
                        <a:rPr lang="en-US" sz="2000" b="0" kern="100" dirty="0">
                          <a:effectLst/>
                          <a:latin typeface="Calibri" panose="020F0502020204030204" pitchFamily="34" charset="0"/>
                          <a:cs typeface="Calibri" panose="020F0502020204030204" pitchFamily="34" charset="0"/>
                        </a:rPr>
                        <a:t>o</a:t>
                      </a:r>
                      <a:r>
                        <a:rPr lang="en-US" sz="2000" b="0" kern="100" spc="25" dirty="0">
                          <a:effectLst/>
                          <a:latin typeface="Calibri" panose="020F0502020204030204" pitchFamily="34" charset="0"/>
                          <a:cs typeface="Calibri" panose="020F0502020204030204" pitchFamily="34" charset="0"/>
                        </a:rPr>
                        <a:t>t</a:t>
                      </a:r>
                      <a:r>
                        <a:rPr lang="en-US" sz="2000" b="0" kern="100" spc="-30" dirty="0">
                          <a:effectLst/>
                          <a:latin typeface="Calibri" panose="020F0502020204030204" pitchFamily="34" charset="0"/>
                          <a:cs typeface="Calibri" panose="020F0502020204030204" pitchFamily="34" charset="0"/>
                        </a:rPr>
                        <a:t>h</a:t>
                      </a:r>
                      <a:r>
                        <a:rPr lang="en-US" sz="2000" b="0" kern="100" spc="-5" dirty="0">
                          <a:effectLst/>
                          <a:latin typeface="Calibri" panose="020F0502020204030204" pitchFamily="34" charset="0"/>
                          <a:cs typeface="Calibri" panose="020F0502020204030204" pitchFamily="34" charset="0"/>
                        </a:rPr>
                        <a:t>e</a:t>
                      </a:r>
                      <a:r>
                        <a:rPr lang="en-US" sz="2000" b="0" kern="100" spc="5" dirty="0">
                          <a:effectLst/>
                          <a:latin typeface="Calibri" panose="020F0502020204030204" pitchFamily="34" charset="0"/>
                          <a:cs typeface="Calibri" panose="020F0502020204030204" pitchFamily="34" charset="0"/>
                        </a:rPr>
                        <a:t>r</a:t>
                      </a:r>
                      <a:r>
                        <a:rPr lang="en-US" sz="2000" b="0" kern="100" dirty="0">
                          <a:effectLst/>
                          <a:latin typeface="Calibri" panose="020F0502020204030204" pitchFamily="34" charset="0"/>
                          <a:cs typeface="Calibri" panose="020F0502020204030204" pitchFamily="34" charset="0"/>
                        </a:rPr>
                        <a:t>s</a:t>
                      </a:r>
                    </a:p>
                    <a:p>
                      <a:pPr marL="68580" marR="0">
                        <a:lnSpc>
                          <a:spcPct val="107000"/>
                        </a:lnSpc>
                        <a:spcBef>
                          <a:spcPts val="0"/>
                        </a:spcBef>
                        <a:spcAft>
                          <a:spcPts val="0"/>
                        </a:spcAft>
                      </a:pPr>
                      <a:r>
                        <a:rPr lang="en-US" sz="2000" b="0" kern="100" spc="-5" dirty="0">
                          <a:effectLst/>
                          <a:latin typeface="Calibri" panose="020F0502020204030204" pitchFamily="34" charset="0"/>
                          <a:cs typeface="Calibri" panose="020F0502020204030204" pitchFamily="34" charset="0"/>
                        </a:rPr>
                        <a:t>w</a:t>
                      </a:r>
                      <a:r>
                        <a:rPr lang="en-US" sz="2000" b="0" kern="100" spc="-30" dirty="0">
                          <a:effectLst/>
                          <a:latin typeface="Calibri" panose="020F0502020204030204" pitchFamily="34" charset="0"/>
                          <a:cs typeface="Calibri" panose="020F0502020204030204" pitchFamily="34" charset="0"/>
                        </a:rPr>
                        <a:t>h</a:t>
                      </a:r>
                      <a:r>
                        <a:rPr lang="en-US" sz="2000" b="0" kern="100" spc="15" dirty="0">
                          <a:effectLst/>
                          <a:latin typeface="Calibri" panose="020F0502020204030204" pitchFamily="34" charset="0"/>
                          <a:cs typeface="Calibri" panose="020F0502020204030204" pitchFamily="34" charset="0"/>
                        </a:rPr>
                        <a:t>e</a:t>
                      </a:r>
                      <a:r>
                        <a:rPr lang="en-US" sz="2000" b="0" kern="100" dirty="0">
                          <a:effectLst/>
                          <a:latin typeface="Calibri" panose="020F0502020204030204" pitchFamily="34" charset="0"/>
                          <a:cs typeface="Calibri" panose="020F0502020204030204" pitchFamily="34" charset="0"/>
                        </a:rPr>
                        <a:t>n</a:t>
                      </a:r>
                      <a:r>
                        <a:rPr lang="en-US" sz="2000" b="0" kern="100" spc="20" dirty="0">
                          <a:effectLst/>
                          <a:latin typeface="Calibri" panose="020F0502020204030204" pitchFamily="34" charset="0"/>
                          <a:cs typeface="Calibri" panose="020F0502020204030204" pitchFamily="34" charset="0"/>
                        </a:rPr>
                        <a:t> </a:t>
                      </a:r>
                      <a:r>
                        <a:rPr lang="en-US" sz="2000" b="0" kern="100" dirty="0">
                          <a:effectLst/>
                          <a:latin typeface="Calibri" panose="020F0502020204030204" pitchFamily="34" charset="0"/>
                          <a:cs typeface="Calibri" panose="020F0502020204030204" pitchFamily="34" charset="0"/>
                        </a:rPr>
                        <a:t>p</a:t>
                      </a:r>
                      <a:r>
                        <a:rPr lang="en-US" sz="2000" b="0" kern="100" spc="15" dirty="0">
                          <a:effectLst/>
                          <a:latin typeface="Calibri" panose="020F0502020204030204" pitchFamily="34" charset="0"/>
                          <a:cs typeface="Calibri" panose="020F0502020204030204" pitchFamily="34" charset="0"/>
                        </a:rPr>
                        <a:t>a</a:t>
                      </a:r>
                      <a:r>
                        <a:rPr lang="en-US" sz="2000" b="0" kern="100" spc="-30" dirty="0">
                          <a:effectLst/>
                          <a:latin typeface="Calibri" panose="020F0502020204030204" pitchFamily="34" charset="0"/>
                          <a:cs typeface="Calibri" panose="020F0502020204030204" pitchFamily="34" charset="0"/>
                        </a:rPr>
                        <a:t>y</a:t>
                      </a:r>
                      <a:r>
                        <a:rPr lang="en-US" sz="2000" b="0" kern="100" spc="-5" dirty="0">
                          <a:effectLst/>
                          <a:latin typeface="Calibri" panose="020F0502020204030204" pitchFamily="34" charset="0"/>
                          <a:cs typeface="Calibri" panose="020F0502020204030204" pitchFamily="34" charset="0"/>
                        </a:rPr>
                        <a:t>e</a:t>
                      </a:r>
                      <a:r>
                        <a:rPr lang="en-US" sz="2000" b="0" kern="100" dirty="0">
                          <a:effectLst/>
                          <a:latin typeface="Calibri" panose="020F0502020204030204" pitchFamily="34" charset="0"/>
                          <a:cs typeface="Calibri" panose="020F0502020204030204" pitchFamily="34" charset="0"/>
                        </a:rPr>
                        <a:t>r</a:t>
                      </a:r>
                      <a:r>
                        <a:rPr lang="en-US" sz="2000" b="0" kern="100" spc="75" dirty="0">
                          <a:effectLst/>
                          <a:latin typeface="Calibri" panose="020F0502020204030204" pitchFamily="34" charset="0"/>
                          <a:cs typeface="Calibri" panose="020F0502020204030204" pitchFamily="34" charset="0"/>
                        </a:rPr>
                        <a:t> </a:t>
                      </a:r>
                      <a:r>
                        <a:rPr lang="en-US" sz="2000" b="0" kern="100" spc="-30" dirty="0">
                          <a:effectLst/>
                          <a:latin typeface="Calibri" panose="020F0502020204030204" pitchFamily="34" charset="0"/>
                          <a:cs typeface="Calibri" panose="020F0502020204030204" pitchFamily="34" charset="0"/>
                        </a:rPr>
                        <a:t>i</a:t>
                      </a:r>
                      <a:r>
                        <a:rPr lang="en-US" sz="2000" b="0" kern="100" dirty="0">
                          <a:effectLst/>
                          <a:latin typeface="Calibri" panose="020F0502020204030204" pitchFamily="34" charset="0"/>
                          <a:cs typeface="Calibri" panose="020F0502020204030204" pitchFamily="34" charset="0"/>
                        </a:rPr>
                        <a:t>s</a:t>
                      </a:r>
                      <a:r>
                        <a:rPr lang="en-US" sz="2000" b="0" kern="100" spc="80" dirty="0">
                          <a:effectLst/>
                          <a:latin typeface="Calibri" panose="020F0502020204030204" pitchFamily="34" charset="0"/>
                          <a:cs typeface="Calibri" panose="020F0502020204030204" pitchFamily="34" charset="0"/>
                        </a:rPr>
                        <a:t> </a:t>
                      </a:r>
                      <a:r>
                        <a:rPr lang="en-US" sz="2000" b="0" kern="100" spc="-30" dirty="0">
                          <a:effectLst/>
                          <a:latin typeface="Calibri" panose="020F0502020204030204" pitchFamily="34" charset="0"/>
                          <a:cs typeface="Calibri" panose="020F0502020204030204" pitchFamily="34" charset="0"/>
                        </a:rPr>
                        <a:t>b</a:t>
                      </a:r>
                      <a:r>
                        <a:rPr lang="en-US" sz="2000" b="0" kern="100" spc="15" dirty="0">
                          <a:effectLst/>
                          <a:latin typeface="Calibri" panose="020F0502020204030204" pitchFamily="34" charset="0"/>
                          <a:cs typeface="Calibri" panose="020F0502020204030204" pitchFamily="34" charset="0"/>
                        </a:rPr>
                        <a:t>a</a:t>
                      </a:r>
                      <a:r>
                        <a:rPr lang="en-US" sz="2000" b="0" kern="100" spc="-30" dirty="0">
                          <a:effectLst/>
                          <a:latin typeface="Calibri" panose="020F0502020204030204" pitchFamily="34" charset="0"/>
                          <a:cs typeface="Calibri" panose="020F0502020204030204" pitchFamily="34" charset="0"/>
                        </a:rPr>
                        <a:t>n</a:t>
                      </a:r>
                      <a:r>
                        <a:rPr lang="en-US" sz="2000" b="0" kern="100" dirty="0">
                          <a:effectLst/>
                          <a:latin typeface="Calibri" panose="020F0502020204030204" pitchFamily="34" charset="0"/>
                          <a:cs typeface="Calibri" panose="020F0502020204030204" pitchFamily="34" charset="0"/>
                        </a:rPr>
                        <a:t>k,</a:t>
                      </a:r>
                      <a:r>
                        <a:rPr lang="en-US" sz="2000" b="0" kern="100" spc="45" dirty="0">
                          <a:effectLst/>
                          <a:latin typeface="Calibri" panose="020F0502020204030204" pitchFamily="34" charset="0"/>
                          <a:cs typeface="Calibri" panose="020F0502020204030204" pitchFamily="34" charset="0"/>
                        </a:rPr>
                        <a:t> </a:t>
                      </a:r>
                      <a:r>
                        <a:rPr lang="en-US" sz="2000" b="0" kern="100" spc="-5" dirty="0">
                          <a:effectLst/>
                          <a:latin typeface="Calibri" panose="020F0502020204030204" pitchFamily="34" charset="0"/>
                          <a:cs typeface="Calibri" panose="020F0502020204030204" pitchFamily="34" charset="0"/>
                        </a:rPr>
                        <a:t>co</a:t>
                      </a:r>
                      <a:r>
                        <a:rPr lang="en-US" sz="2000" b="0" kern="100" dirty="0">
                          <a:effectLst/>
                          <a:latin typeface="Calibri" panose="020F0502020204030204" pitchFamily="34" charset="0"/>
                          <a:cs typeface="Calibri" panose="020F0502020204030204" pitchFamily="34" charset="0"/>
                        </a:rPr>
                        <a:t>- </a:t>
                      </a:r>
                      <a:r>
                        <a:rPr lang="en-US" sz="2000" b="0" kern="100" spc="20" dirty="0">
                          <a:effectLst/>
                          <a:latin typeface="Calibri" panose="020F0502020204030204" pitchFamily="34" charset="0"/>
                          <a:cs typeface="Calibri" panose="020F0502020204030204" pitchFamily="34" charset="0"/>
                        </a:rPr>
                        <a:t>o</a:t>
                      </a:r>
                      <a:r>
                        <a:rPr lang="en-US" sz="2000" b="0" kern="100" dirty="0">
                          <a:effectLst/>
                          <a:latin typeface="Calibri" panose="020F0502020204030204" pitchFamily="34" charset="0"/>
                          <a:cs typeface="Calibri" panose="020F0502020204030204" pitchFamily="34" charset="0"/>
                        </a:rPr>
                        <a:t>p</a:t>
                      </a:r>
                      <a:r>
                        <a:rPr lang="en-US" sz="2000" b="0" kern="100" spc="-5" dirty="0">
                          <a:effectLst/>
                          <a:latin typeface="Calibri" panose="020F0502020204030204" pitchFamily="34" charset="0"/>
                          <a:cs typeface="Calibri" panose="020F0502020204030204" pitchFamily="34" charset="0"/>
                        </a:rPr>
                        <a:t>e</a:t>
                      </a:r>
                      <a:r>
                        <a:rPr lang="en-US" sz="2000" b="0" kern="100" spc="5" dirty="0">
                          <a:effectLst/>
                          <a:latin typeface="Calibri" panose="020F0502020204030204" pitchFamily="34" charset="0"/>
                          <a:cs typeface="Calibri" panose="020F0502020204030204" pitchFamily="34" charset="0"/>
                        </a:rPr>
                        <a:t>r</a:t>
                      </a:r>
                      <a:r>
                        <a:rPr lang="en-US" sz="2000" b="0" kern="100" spc="-35" dirty="0">
                          <a:effectLst/>
                          <a:latin typeface="Calibri" panose="020F0502020204030204" pitchFamily="34" charset="0"/>
                          <a:cs typeface="Calibri" panose="020F0502020204030204" pitchFamily="34" charset="0"/>
                        </a:rPr>
                        <a:t>a</a:t>
                      </a:r>
                      <a:r>
                        <a:rPr lang="en-US" sz="2000" b="0" kern="100" spc="25" dirty="0">
                          <a:effectLst/>
                          <a:latin typeface="Calibri" panose="020F0502020204030204" pitchFamily="34" charset="0"/>
                          <a:cs typeface="Calibri" panose="020F0502020204030204" pitchFamily="34" charset="0"/>
                        </a:rPr>
                        <a:t>t</a:t>
                      </a:r>
                      <a:r>
                        <a:rPr lang="en-US" sz="2000" b="0" kern="100" spc="-30" dirty="0">
                          <a:effectLst/>
                          <a:latin typeface="Calibri" panose="020F0502020204030204" pitchFamily="34" charset="0"/>
                          <a:cs typeface="Calibri" panose="020F0502020204030204" pitchFamily="34" charset="0"/>
                        </a:rPr>
                        <a:t>iv</a:t>
                      </a:r>
                      <a:r>
                        <a:rPr lang="en-US" sz="2000" b="0" kern="100" dirty="0">
                          <a:effectLst/>
                          <a:latin typeface="Calibri" panose="020F0502020204030204" pitchFamily="34" charset="0"/>
                          <a:cs typeface="Calibri" panose="020F0502020204030204" pitchFamily="34" charset="0"/>
                        </a:rPr>
                        <a:t>e</a:t>
                      </a:r>
                      <a:r>
                        <a:rPr lang="en-US" sz="2000" b="0" kern="100" spc="115" dirty="0">
                          <a:effectLst/>
                          <a:latin typeface="Calibri" panose="020F0502020204030204" pitchFamily="34" charset="0"/>
                          <a:cs typeface="Calibri" panose="020F0502020204030204" pitchFamily="34" charset="0"/>
                        </a:rPr>
                        <a:t> </a:t>
                      </a:r>
                      <a:r>
                        <a:rPr lang="en-US" sz="2000" b="0" kern="100" spc="-10" dirty="0">
                          <a:effectLst/>
                          <a:latin typeface="Calibri" panose="020F0502020204030204" pitchFamily="34" charset="0"/>
                          <a:cs typeface="Calibri" panose="020F0502020204030204" pitchFamily="34" charset="0"/>
                        </a:rPr>
                        <a:t>s</a:t>
                      </a:r>
                      <a:r>
                        <a:rPr lang="en-US" sz="2000" b="0" kern="100" spc="20" dirty="0">
                          <a:effectLst/>
                          <a:latin typeface="Calibri" panose="020F0502020204030204" pitchFamily="34" charset="0"/>
                          <a:cs typeface="Calibri" panose="020F0502020204030204" pitchFamily="34" charset="0"/>
                        </a:rPr>
                        <a:t>o</a:t>
                      </a:r>
                      <a:r>
                        <a:rPr lang="en-US" sz="2000" b="0" kern="100" spc="15" dirty="0">
                          <a:effectLst/>
                          <a:latin typeface="Calibri" panose="020F0502020204030204" pitchFamily="34" charset="0"/>
                          <a:cs typeface="Calibri" panose="020F0502020204030204" pitchFamily="34" charset="0"/>
                        </a:rPr>
                        <a:t>c</a:t>
                      </a:r>
                      <a:r>
                        <a:rPr lang="en-US" sz="2000" b="0" kern="100" spc="-50" dirty="0">
                          <a:effectLst/>
                          <a:latin typeface="Calibri" panose="020F0502020204030204" pitchFamily="34" charset="0"/>
                          <a:cs typeface="Calibri" panose="020F0502020204030204" pitchFamily="34" charset="0"/>
                        </a:rPr>
                        <a:t>i</a:t>
                      </a:r>
                      <a:r>
                        <a:rPr lang="en-US" sz="2000" b="0" kern="100" spc="-5" dirty="0">
                          <a:effectLst/>
                          <a:latin typeface="Calibri" panose="020F0502020204030204" pitchFamily="34" charset="0"/>
                          <a:cs typeface="Calibri" panose="020F0502020204030204" pitchFamily="34" charset="0"/>
                        </a:rPr>
                        <a:t>e</a:t>
                      </a:r>
                      <a:r>
                        <a:rPr lang="en-US" sz="2000" b="0" kern="100" spc="50" dirty="0">
                          <a:effectLst/>
                          <a:latin typeface="Calibri" panose="020F0502020204030204" pitchFamily="34" charset="0"/>
                          <a:cs typeface="Calibri" panose="020F0502020204030204" pitchFamily="34" charset="0"/>
                        </a:rPr>
                        <a:t>t</a:t>
                      </a:r>
                      <a:r>
                        <a:rPr lang="en-US" sz="2000" b="0" kern="100" dirty="0">
                          <a:effectLst/>
                          <a:latin typeface="Calibri" panose="020F0502020204030204" pitchFamily="34" charset="0"/>
                          <a:cs typeface="Calibri" panose="020F0502020204030204" pitchFamily="34" charset="0"/>
                        </a:rPr>
                        <a:t>y</a:t>
                      </a:r>
                      <a:r>
                        <a:rPr lang="en-US" sz="2000" b="0" kern="100" spc="75" dirty="0">
                          <a:effectLst/>
                          <a:latin typeface="Calibri" panose="020F0502020204030204" pitchFamily="34" charset="0"/>
                          <a:cs typeface="Calibri" panose="020F0502020204030204" pitchFamily="34" charset="0"/>
                        </a:rPr>
                        <a:t> </a:t>
                      </a:r>
                      <a:r>
                        <a:rPr lang="en-US" sz="2000" b="0" kern="100" spc="-5" dirty="0">
                          <a:effectLst/>
                          <a:latin typeface="Calibri" panose="020F0502020204030204" pitchFamily="34" charset="0"/>
                          <a:cs typeface="Calibri" panose="020F0502020204030204" pitchFamily="34" charset="0"/>
                        </a:rPr>
                        <a:t>a</a:t>
                      </a:r>
                      <a:r>
                        <a:rPr lang="en-US" sz="2000" b="0" kern="100" spc="-30" dirty="0">
                          <a:effectLst/>
                          <a:latin typeface="Calibri" panose="020F0502020204030204" pitchFamily="34" charset="0"/>
                          <a:cs typeface="Calibri" panose="020F0502020204030204" pitchFamily="34" charset="0"/>
                        </a:rPr>
                        <a:t>n</a:t>
                      </a:r>
                      <a:r>
                        <a:rPr lang="en-US" sz="2000" b="0" kern="100" dirty="0">
                          <a:effectLst/>
                          <a:latin typeface="Calibri" panose="020F0502020204030204" pitchFamily="34" charset="0"/>
                          <a:cs typeface="Calibri" panose="020F0502020204030204" pitchFamily="34" charset="0"/>
                        </a:rPr>
                        <a:t>d p</a:t>
                      </a:r>
                      <a:r>
                        <a:rPr lang="en-US" sz="2000" b="0" kern="100" spc="20" dirty="0">
                          <a:effectLst/>
                          <a:latin typeface="Calibri" panose="020F0502020204030204" pitchFamily="34" charset="0"/>
                          <a:cs typeface="Calibri" panose="020F0502020204030204" pitchFamily="34" charset="0"/>
                        </a:rPr>
                        <a:t>o</a:t>
                      </a:r>
                      <a:r>
                        <a:rPr lang="en-US" sz="2000" b="0" kern="100" spc="-35" dirty="0">
                          <a:effectLst/>
                          <a:latin typeface="Calibri" panose="020F0502020204030204" pitchFamily="34" charset="0"/>
                          <a:cs typeface="Calibri" panose="020F0502020204030204" pitchFamily="34" charset="0"/>
                        </a:rPr>
                        <a:t>s</a:t>
                      </a:r>
                      <a:r>
                        <a:rPr lang="en-US" sz="2000" b="0" kern="100" dirty="0">
                          <a:effectLst/>
                          <a:latin typeface="Calibri" panose="020F0502020204030204" pitchFamily="34" charset="0"/>
                          <a:cs typeface="Calibri" panose="020F0502020204030204" pitchFamily="34" charset="0"/>
                        </a:rPr>
                        <a:t>t</a:t>
                      </a:r>
                      <a:r>
                        <a:rPr lang="en-US" sz="2000" b="0" kern="100" spc="-20" dirty="0">
                          <a:effectLst/>
                          <a:latin typeface="Calibri" panose="020F0502020204030204" pitchFamily="34" charset="0"/>
                          <a:cs typeface="Calibri" panose="020F0502020204030204" pitchFamily="34" charset="0"/>
                        </a:rPr>
                        <a:t> </a:t>
                      </a:r>
                      <a:r>
                        <a:rPr lang="en-US" sz="2000" b="0" kern="100" spc="20" dirty="0">
                          <a:effectLst/>
                          <a:latin typeface="Calibri" panose="020F0502020204030204" pitchFamily="34" charset="0"/>
                          <a:cs typeface="Calibri" panose="020F0502020204030204" pitchFamily="34" charset="0"/>
                        </a:rPr>
                        <a:t>o</a:t>
                      </a:r>
                      <a:r>
                        <a:rPr lang="en-US" sz="2000" b="0" kern="100" spc="-45" dirty="0">
                          <a:effectLst/>
                          <a:latin typeface="Calibri" panose="020F0502020204030204" pitchFamily="34" charset="0"/>
                          <a:cs typeface="Calibri" panose="020F0502020204030204" pitchFamily="34" charset="0"/>
                        </a:rPr>
                        <a:t>f</a:t>
                      </a:r>
                      <a:r>
                        <a:rPr lang="en-US" sz="2000" b="0" kern="100" spc="-15" dirty="0">
                          <a:effectLst/>
                          <a:latin typeface="Calibri" panose="020F0502020204030204" pitchFamily="34" charset="0"/>
                          <a:cs typeface="Calibri" panose="020F0502020204030204" pitchFamily="34" charset="0"/>
                        </a:rPr>
                        <a:t>f</a:t>
                      </a:r>
                      <a:r>
                        <a:rPr lang="en-US" sz="2000" b="0" kern="100" spc="-30" dirty="0">
                          <a:effectLst/>
                          <a:latin typeface="Calibri" panose="020F0502020204030204" pitchFamily="34" charset="0"/>
                          <a:cs typeface="Calibri" panose="020F0502020204030204" pitchFamily="34" charset="0"/>
                        </a:rPr>
                        <a:t>i</a:t>
                      </a:r>
                      <a:r>
                        <a:rPr lang="en-US" sz="2000" b="0" kern="100" spc="-5" dirty="0">
                          <a:effectLst/>
                          <a:latin typeface="Calibri" panose="020F0502020204030204" pitchFamily="34" charset="0"/>
                          <a:cs typeface="Calibri" panose="020F0502020204030204" pitchFamily="34" charset="0"/>
                        </a:rPr>
                        <a:t>c</a:t>
                      </a:r>
                      <a:r>
                        <a:rPr lang="en-US" sz="2000" b="0" kern="100" dirty="0">
                          <a:effectLst/>
                          <a:latin typeface="Calibri" panose="020F0502020204030204" pitchFamily="34" charset="0"/>
                          <a:cs typeface="Calibri" panose="020F0502020204030204" pitchFamily="34" charset="0"/>
                        </a:rPr>
                        <a:t>e</a:t>
                      </a:r>
                    </a:p>
                    <a:p>
                      <a:pPr marL="342900" marR="0" lvl="0" indent="-342900">
                        <a:lnSpc>
                          <a:spcPct val="107000"/>
                        </a:lnSpc>
                        <a:spcBef>
                          <a:spcPts val="0"/>
                        </a:spcBef>
                        <a:spcAft>
                          <a:spcPts val="0"/>
                        </a:spcAft>
                        <a:buFont typeface="+mj-lt"/>
                        <a:buAutoNum type="romanLcParenBoth" startAt="3"/>
                      </a:pPr>
                      <a:r>
                        <a:rPr lang="en-US" sz="2000" kern="100" spc="-10" dirty="0">
                          <a:effectLst/>
                          <a:latin typeface="Calibri" panose="020F0502020204030204" pitchFamily="34" charset="0"/>
                          <a:cs typeface="Calibri" panose="020F0502020204030204" pitchFamily="34" charset="0"/>
                        </a:rPr>
                        <a:t>INR </a:t>
                      </a:r>
                      <a:r>
                        <a:rPr lang="en-US" sz="2000" kern="100" dirty="0">
                          <a:effectLst/>
                          <a:latin typeface="Calibri" panose="020F0502020204030204" pitchFamily="34" charset="0"/>
                          <a:cs typeface="Calibri" panose="020F0502020204030204" pitchFamily="34" charset="0"/>
                        </a:rPr>
                        <a:t>10</a:t>
                      </a:r>
                      <a:r>
                        <a:rPr lang="en-US" sz="2000" kern="100" spc="10" dirty="0">
                          <a:effectLst/>
                          <a:latin typeface="Calibri" panose="020F0502020204030204" pitchFamily="34" charset="0"/>
                          <a:cs typeface="Calibri" panose="020F0502020204030204" pitchFamily="34" charset="0"/>
                        </a:rPr>
                        <a:t>,</a:t>
                      </a:r>
                      <a:r>
                        <a:rPr lang="en-US" sz="2000" kern="100" dirty="0">
                          <a:effectLst/>
                          <a:latin typeface="Calibri" panose="020F0502020204030204" pitchFamily="34" charset="0"/>
                          <a:cs typeface="Calibri" panose="020F0502020204030204" pitchFamily="34" charset="0"/>
                        </a:rPr>
                        <a:t>000  </a:t>
                      </a:r>
                      <a:r>
                        <a:rPr lang="en-US" sz="2000" kern="100" spc="195" dirty="0">
                          <a:effectLst/>
                          <a:latin typeface="Calibri" panose="020F0502020204030204" pitchFamily="34" charset="0"/>
                          <a:cs typeface="Calibri" panose="020F0502020204030204" pitchFamily="34" charset="0"/>
                        </a:rPr>
                        <a:t> </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n o</a:t>
                      </a:r>
                      <a:r>
                        <a:rPr lang="en-US" sz="2000" kern="100" spc="25" dirty="0">
                          <a:effectLst/>
                          <a:latin typeface="Calibri" panose="020F0502020204030204" pitchFamily="34" charset="0"/>
                          <a:cs typeface="Calibri" panose="020F0502020204030204" pitchFamily="34" charset="0"/>
                        </a:rPr>
                        <a:t>t</a:t>
                      </a:r>
                      <a:r>
                        <a:rPr lang="en-US" sz="2000" kern="100" spc="-30" dirty="0">
                          <a:effectLst/>
                          <a:latin typeface="Calibri" panose="020F0502020204030204" pitchFamily="34" charset="0"/>
                          <a:cs typeface="Calibri" panose="020F0502020204030204" pitchFamily="34" charset="0"/>
                        </a:rPr>
                        <a:t>h</a:t>
                      </a:r>
                      <a:r>
                        <a:rPr lang="en-US" sz="2000" kern="100" spc="-5" dirty="0">
                          <a:effectLst/>
                          <a:latin typeface="Calibri" panose="020F0502020204030204" pitchFamily="34" charset="0"/>
                          <a:cs typeface="Calibri" panose="020F0502020204030204" pitchFamily="34" charset="0"/>
                        </a:rPr>
                        <a:t>e</a:t>
                      </a:r>
                      <a:r>
                        <a:rPr lang="en-US" sz="2000" kern="100" dirty="0">
                          <a:effectLst/>
                          <a:latin typeface="Calibri" panose="020F0502020204030204" pitchFamily="34" charset="0"/>
                          <a:cs typeface="Calibri" panose="020F0502020204030204" pitchFamily="34" charset="0"/>
                        </a:rPr>
                        <a:t>r</a:t>
                      </a:r>
                      <a:r>
                        <a:rPr lang="en-US" sz="2000" kern="100" spc="-20" dirty="0">
                          <a:effectLst/>
                          <a:latin typeface="Calibri" panose="020F0502020204030204" pitchFamily="34" charset="0"/>
                          <a:cs typeface="Calibri" panose="020F0502020204030204" pitchFamily="34" charset="0"/>
                        </a:rPr>
                        <a:t> </a:t>
                      </a:r>
                      <a:r>
                        <a:rPr lang="en-US" sz="2000" kern="100" spc="-5" dirty="0">
                          <a:effectLst/>
                          <a:latin typeface="Calibri" panose="020F0502020204030204" pitchFamily="34" charset="0"/>
                          <a:cs typeface="Calibri" panose="020F0502020204030204" pitchFamily="34" charset="0"/>
                        </a:rPr>
                        <a:t>ca</a:t>
                      </a:r>
                      <a:r>
                        <a:rPr lang="en-US" sz="2000" kern="100" spc="-10" dirty="0">
                          <a:effectLst/>
                          <a:latin typeface="Calibri" panose="020F0502020204030204" pitchFamily="34" charset="0"/>
                          <a:cs typeface="Calibri" panose="020F0502020204030204" pitchFamily="34" charset="0"/>
                        </a:rPr>
                        <a:t>s</a:t>
                      </a:r>
                      <a:r>
                        <a:rPr lang="en-US" sz="2000" kern="100" spc="-5" dirty="0">
                          <a:effectLst/>
                          <a:latin typeface="Calibri" panose="020F0502020204030204" pitchFamily="34" charset="0"/>
                          <a:cs typeface="Calibri" panose="020F0502020204030204" pitchFamily="34" charset="0"/>
                        </a:rPr>
                        <a:t>e</a:t>
                      </a:r>
                      <a:r>
                        <a:rPr lang="en-US" sz="2000" kern="100" dirty="0">
                          <a:effectLst/>
                          <a:latin typeface="Calibri" panose="020F0502020204030204" pitchFamily="34" charset="0"/>
                          <a:cs typeface="Calibri" panose="020F0502020204030204" pitchFamily="34" charset="0"/>
                        </a:rPr>
                        <a:t>s</a:t>
                      </a:r>
                    </a:p>
                    <a:p>
                      <a:pPr marL="0" marR="0" lvl="0" indent="0">
                        <a:lnSpc>
                          <a:spcPct val="107000"/>
                        </a:lnSpc>
                        <a:spcBef>
                          <a:spcPts val="0"/>
                        </a:spcBef>
                        <a:spcAft>
                          <a:spcPts val="0"/>
                        </a:spcAft>
                        <a:buFont typeface="+mj-lt"/>
                        <a:buNone/>
                      </a:pP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363570873"/>
                  </a:ext>
                </a:extLst>
              </a:tr>
              <a:tr h="544812">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 3.</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194 - </a:t>
                      </a:r>
                      <a:r>
                        <a:rPr lang="en-US" sz="2000" kern="100" spc="20" dirty="0">
                          <a:effectLst/>
                          <a:latin typeface="Calibri" panose="020F0502020204030204" pitchFamily="34" charset="0"/>
                          <a:cs typeface="Calibri" panose="020F0502020204030204" pitchFamily="34" charset="0"/>
                        </a:rPr>
                        <a:t>D</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v</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d</a:t>
                      </a:r>
                      <a:r>
                        <a:rPr lang="en-US" sz="2000" kern="100" spc="15" dirty="0">
                          <a:effectLst/>
                          <a:latin typeface="Calibri" panose="020F0502020204030204" pitchFamily="34" charset="0"/>
                          <a:cs typeface="Calibri" panose="020F0502020204030204" pitchFamily="34" charset="0"/>
                        </a:rPr>
                        <a:t>e</a:t>
                      </a:r>
                      <a:r>
                        <a:rPr lang="en-US" sz="2000" kern="100" spc="-30" dirty="0">
                          <a:effectLst/>
                          <a:latin typeface="Calibri" panose="020F0502020204030204" pitchFamily="34" charset="0"/>
                          <a:cs typeface="Calibri" panose="020F0502020204030204" pitchFamily="34" charset="0"/>
                        </a:rPr>
                        <a:t>n</a:t>
                      </a:r>
                      <a:r>
                        <a:rPr lang="en-US" sz="2000" kern="100" dirty="0">
                          <a:effectLst/>
                          <a:latin typeface="Calibri" panose="020F0502020204030204" pitchFamily="34" charset="0"/>
                          <a:cs typeface="Calibri" panose="020F0502020204030204" pitchFamily="34" charset="0"/>
                        </a:rPr>
                        <a:t>d	 </a:t>
                      </a:r>
                      <a:r>
                        <a:rPr lang="en-US" sz="2000" kern="100" spc="-45" dirty="0">
                          <a:effectLst/>
                          <a:latin typeface="Calibri" panose="020F0502020204030204" pitchFamily="34" charset="0"/>
                          <a:cs typeface="Calibri" panose="020F0502020204030204" pitchFamily="34" charset="0"/>
                        </a:rPr>
                        <a:t>f</a:t>
                      </a:r>
                      <a:r>
                        <a:rPr lang="en-US" sz="2000" kern="100" spc="20" dirty="0">
                          <a:effectLst/>
                          <a:latin typeface="Calibri" panose="020F0502020204030204" pitchFamily="34" charset="0"/>
                          <a:cs typeface="Calibri" panose="020F0502020204030204" pitchFamily="34" charset="0"/>
                        </a:rPr>
                        <a:t>o</a:t>
                      </a:r>
                      <a:r>
                        <a:rPr lang="en-US" sz="2000" kern="100" dirty="0">
                          <a:effectLst/>
                          <a:latin typeface="Calibri" panose="020F0502020204030204" pitchFamily="34" charset="0"/>
                          <a:cs typeface="Calibri" panose="020F0502020204030204" pitchFamily="34" charset="0"/>
                        </a:rPr>
                        <a:t>r </a:t>
                      </a:r>
                      <a:r>
                        <a:rPr lang="en-US" sz="2000" kern="100" spc="15" dirty="0">
                          <a:effectLst/>
                          <a:latin typeface="Calibri" panose="020F0502020204030204" pitchFamily="34" charset="0"/>
                          <a:cs typeface="Calibri" panose="020F0502020204030204" pitchFamily="34" charset="0"/>
                        </a:rPr>
                        <a:t>a</a:t>
                      </a:r>
                      <a:r>
                        <a:rPr lang="en-US" sz="2000" kern="100" dirty="0">
                          <a:effectLst/>
                          <a:latin typeface="Calibri" panose="020F0502020204030204" pitchFamily="34" charset="0"/>
                          <a:cs typeface="Calibri" panose="020F0502020204030204" pitchFamily="34" charset="0"/>
                        </a:rPr>
                        <a:t>n </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n</a:t>
                      </a:r>
                      <a:r>
                        <a:rPr lang="en-US" sz="2000" kern="100" spc="20" dirty="0">
                          <a:effectLst/>
                          <a:latin typeface="Calibri" panose="020F0502020204030204" pitchFamily="34" charset="0"/>
                          <a:cs typeface="Calibri" panose="020F0502020204030204" pitchFamily="34" charset="0"/>
                        </a:rPr>
                        <a:t>d</a:t>
                      </a:r>
                      <a:r>
                        <a:rPr lang="en-US" sz="2000" kern="100" spc="-30" dirty="0">
                          <a:effectLst/>
                          <a:latin typeface="Calibri" panose="020F0502020204030204" pitchFamily="34" charset="0"/>
                          <a:cs typeface="Calibri" panose="020F0502020204030204" pitchFamily="34" charset="0"/>
                        </a:rPr>
                        <a:t>i</a:t>
                      </a:r>
                      <a:r>
                        <a:rPr lang="en-US" sz="2000" kern="100" spc="20" dirty="0">
                          <a:effectLst/>
                          <a:latin typeface="Calibri" panose="020F0502020204030204" pitchFamily="34" charset="0"/>
                          <a:cs typeface="Calibri" panose="020F0502020204030204" pitchFamily="34" charset="0"/>
                        </a:rPr>
                        <a:t>v</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du</a:t>
                      </a:r>
                      <a:r>
                        <a:rPr lang="en-US" sz="2000" kern="100" spc="15" dirty="0">
                          <a:effectLst/>
                          <a:latin typeface="Calibri" panose="020F0502020204030204" pitchFamily="34" charset="0"/>
                          <a:cs typeface="Calibri" panose="020F0502020204030204" pitchFamily="34" charset="0"/>
                        </a:rPr>
                        <a:t>a</a:t>
                      </a:r>
                      <a:r>
                        <a:rPr lang="en-US" sz="2000" kern="100" dirty="0">
                          <a:effectLst/>
                          <a:latin typeface="Calibri" panose="020F0502020204030204" pitchFamily="34" charset="0"/>
                          <a:cs typeface="Calibri" panose="020F0502020204030204" pitchFamily="34" charset="0"/>
                        </a:rPr>
                        <a:t>l</a:t>
                      </a:r>
                      <a:r>
                        <a:rPr lang="en-US" sz="2000" kern="100" spc="-80" dirty="0">
                          <a:effectLst/>
                          <a:latin typeface="Calibri" panose="020F0502020204030204" pitchFamily="34" charset="0"/>
                          <a:cs typeface="Calibri" panose="020F0502020204030204" pitchFamily="34" charset="0"/>
                        </a:rPr>
                        <a:t> </a:t>
                      </a:r>
                      <a:r>
                        <a:rPr lang="en-US" sz="2000" kern="100" spc="10" dirty="0">
                          <a:effectLst/>
                          <a:latin typeface="Calibri" panose="020F0502020204030204" pitchFamily="34" charset="0"/>
                          <a:cs typeface="Calibri" panose="020F0502020204030204" pitchFamily="34" charset="0"/>
                        </a:rPr>
                        <a:t>s</a:t>
                      </a:r>
                      <a:r>
                        <a:rPr lang="en-US" sz="2000" kern="100" spc="-30" dirty="0">
                          <a:effectLst/>
                          <a:latin typeface="Calibri" panose="020F0502020204030204" pitchFamily="34" charset="0"/>
                          <a:cs typeface="Calibri" panose="020F0502020204030204" pitchFamily="34" charset="0"/>
                        </a:rPr>
                        <a:t>h</a:t>
                      </a:r>
                      <a:r>
                        <a:rPr lang="en-US" sz="2000" kern="100" spc="-5" dirty="0">
                          <a:effectLst/>
                          <a:latin typeface="Calibri" panose="020F0502020204030204" pitchFamily="34" charset="0"/>
                          <a:cs typeface="Calibri" panose="020F0502020204030204" pitchFamily="34" charset="0"/>
                        </a:rPr>
                        <a:t>a</a:t>
                      </a:r>
                      <a:r>
                        <a:rPr lang="en-US" sz="2000" kern="100" spc="5" dirty="0">
                          <a:effectLst/>
                          <a:latin typeface="Calibri" panose="020F0502020204030204" pitchFamily="34" charset="0"/>
                          <a:cs typeface="Calibri" panose="020F0502020204030204" pitchFamily="34" charset="0"/>
                        </a:rPr>
                        <a:t>r</a:t>
                      </a:r>
                      <a:r>
                        <a:rPr lang="en-US" sz="2000" kern="100" spc="15" dirty="0">
                          <a:effectLst/>
                          <a:latin typeface="Calibri" panose="020F0502020204030204" pitchFamily="34" charset="0"/>
                          <a:cs typeface="Calibri" panose="020F0502020204030204" pitchFamily="34" charset="0"/>
                        </a:rPr>
                        <a:t>e</a:t>
                      </a:r>
                      <a:r>
                        <a:rPr lang="en-US" sz="2000" kern="100" spc="-30" dirty="0">
                          <a:effectLst/>
                          <a:latin typeface="Calibri" panose="020F0502020204030204" pitchFamily="34" charset="0"/>
                          <a:cs typeface="Calibri" panose="020F0502020204030204" pitchFamily="34" charset="0"/>
                        </a:rPr>
                        <a:t>h</a:t>
                      </a:r>
                      <a:r>
                        <a:rPr lang="en-US" sz="2000" kern="100" spc="45" dirty="0">
                          <a:effectLst/>
                          <a:latin typeface="Calibri" panose="020F0502020204030204" pitchFamily="34" charset="0"/>
                          <a:cs typeface="Calibri" panose="020F0502020204030204" pitchFamily="34" charset="0"/>
                        </a:rPr>
                        <a:t>o</a:t>
                      </a:r>
                      <a:r>
                        <a:rPr lang="en-US" sz="2000" kern="100" spc="-50" dirty="0">
                          <a:effectLst/>
                          <a:latin typeface="Calibri" panose="020F0502020204030204" pitchFamily="34" charset="0"/>
                          <a:cs typeface="Calibri" panose="020F0502020204030204" pitchFamily="34" charset="0"/>
                        </a:rPr>
                        <a:t>l</a:t>
                      </a:r>
                      <a:r>
                        <a:rPr lang="en-US" sz="2000" kern="100" dirty="0">
                          <a:effectLst/>
                          <a:latin typeface="Calibri" panose="020F0502020204030204" pitchFamily="34" charset="0"/>
                          <a:cs typeface="Calibri" panose="020F0502020204030204" pitchFamily="34" charset="0"/>
                        </a:rPr>
                        <a:t>d</a:t>
                      </a:r>
                      <a:r>
                        <a:rPr lang="en-US" sz="2000" kern="100" spc="-5" dirty="0">
                          <a:effectLst/>
                          <a:latin typeface="Calibri" panose="020F0502020204030204" pitchFamily="34" charset="0"/>
                          <a:cs typeface="Calibri" panose="020F0502020204030204" pitchFamily="34" charset="0"/>
                        </a:rPr>
                        <a:t>e</a:t>
                      </a:r>
                      <a:r>
                        <a:rPr lang="en-US" sz="2000" kern="100" dirty="0">
                          <a:effectLst/>
                          <a:latin typeface="Calibri" panose="020F0502020204030204" pitchFamily="34" charset="0"/>
                          <a:cs typeface="Calibri" panose="020F0502020204030204" pitchFamily="34" charset="0"/>
                        </a:rPr>
                        <a:t>r</a:t>
                      </a:r>
                    </a:p>
                    <a:p>
                      <a:pPr marL="68580" marR="0">
                        <a:lnSpc>
                          <a:spcPct val="107000"/>
                        </a:lnSpc>
                        <a:spcBef>
                          <a:spcPts val="0"/>
                        </a:spcBef>
                        <a:spcAft>
                          <a:spcPts val="0"/>
                        </a:spcAft>
                      </a:pP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spc="-10" dirty="0">
                          <a:effectLst/>
                          <a:latin typeface="Calibri" panose="020F0502020204030204" pitchFamily="34" charset="0"/>
                          <a:cs typeface="Calibri" panose="020F0502020204030204" pitchFamily="34" charset="0"/>
                        </a:rPr>
                        <a:t>INR </a:t>
                      </a:r>
                      <a:r>
                        <a:rPr lang="en-US" sz="2000" kern="100" dirty="0">
                          <a:effectLst/>
                          <a:latin typeface="Calibri" panose="020F0502020204030204" pitchFamily="34" charset="0"/>
                          <a:cs typeface="Calibri" panose="020F0502020204030204" pitchFamily="34" charset="0"/>
                        </a:rPr>
                        <a:t>5</a:t>
                      </a:r>
                      <a:r>
                        <a:rPr lang="en-US" sz="2000" kern="100" spc="10" dirty="0">
                          <a:effectLst/>
                          <a:latin typeface="Calibri" panose="020F0502020204030204" pitchFamily="34" charset="0"/>
                          <a:cs typeface="Calibri" panose="020F0502020204030204" pitchFamily="34" charset="0"/>
                        </a:rPr>
                        <a:t>,</a:t>
                      </a:r>
                      <a:r>
                        <a:rPr lang="en-US" sz="2000" kern="100" dirty="0">
                          <a:effectLst/>
                          <a:latin typeface="Calibri" panose="020F0502020204030204" pitchFamily="34" charset="0"/>
                          <a:cs typeface="Calibri" panose="020F0502020204030204" pitchFamily="34" charset="0"/>
                        </a:rPr>
                        <a:t>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spc="-10" dirty="0">
                          <a:effectLst/>
                          <a:latin typeface="Calibri" panose="020F0502020204030204" pitchFamily="34" charset="0"/>
                          <a:cs typeface="Calibri" panose="020F0502020204030204" pitchFamily="34" charset="0"/>
                        </a:rPr>
                        <a:t>INR</a:t>
                      </a:r>
                      <a:r>
                        <a:rPr lang="en-US" sz="2000" kern="100" spc="-30" dirty="0">
                          <a:effectLst/>
                          <a:latin typeface="Calibri" panose="020F0502020204030204" pitchFamily="34" charset="0"/>
                          <a:cs typeface="Calibri" panose="020F0502020204030204" pitchFamily="34" charset="0"/>
                        </a:rPr>
                        <a:t> </a:t>
                      </a:r>
                      <a:r>
                        <a:rPr lang="en-US" sz="2000" kern="100" dirty="0">
                          <a:effectLst/>
                          <a:latin typeface="Calibri" panose="020F0502020204030204" pitchFamily="34" charset="0"/>
                          <a:cs typeface="Calibri" panose="020F0502020204030204" pitchFamily="34" charset="0"/>
                        </a:rPr>
                        <a:t>10</a:t>
                      </a:r>
                      <a:r>
                        <a:rPr lang="en-US" sz="2000" kern="100" spc="10" dirty="0">
                          <a:effectLst/>
                          <a:latin typeface="Calibri" panose="020F0502020204030204" pitchFamily="34" charset="0"/>
                          <a:cs typeface="Calibri" panose="020F0502020204030204" pitchFamily="34" charset="0"/>
                        </a:rPr>
                        <a:t>,</a:t>
                      </a:r>
                      <a:r>
                        <a:rPr lang="en-US" sz="2000" kern="100" dirty="0">
                          <a:effectLst/>
                          <a:latin typeface="Calibri" panose="020F0502020204030204" pitchFamily="34" charset="0"/>
                          <a:cs typeface="Calibri" panose="020F0502020204030204" pitchFamily="34" charset="0"/>
                        </a:rPr>
                        <a:t>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2533347679"/>
                  </a:ext>
                </a:extLst>
              </a:tr>
              <a:tr h="679532">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4.</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194K</a:t>
                      </a:r>
                      <a:r>
                        <a:rPr lang="en-US" sz="2000" kern="100" spc="130" dirty="0">
                          <a:effectLst/>
                          <a:latin typeface="Calibri" panose="020F0502020204030204" pitchFamily="34" charset="0"/>
                          <a:cs typeface="Calibri" panose="020F0502020204030204" pitchFamily="34" charset="0"/>
                        </a:rPr>
                        <a:t> </a:t>
                      </a:r>
                      <a:r>
                        <a:rPr lang="en-US" sz="2000" kern="100" dirty="0">
                          <a:effectLst/>
                          <a:latin typeface="Calibri" panose="020F0502020204030204" pitchFamily="34" charset="0"/>
                          <a:cs typeface="Calibri" panose="020F0502020204030204" pitchFamily="34" charset="0"/>
                        </a:rPr>
                        <a:t>-</a:t>
                      </a:r>
                      <a:r>
                        <a:rPr lang="en-US" sz="2000" kern="100" spc="165" dirty="0">
                          <a:effectLst/>
                          <a:latin typeface="Calibri" panose="020F0502020204030204" pitchFamily="34" charset="0"/>
                          <a:cs typeface="Calibri" panose="020F0502020204030204" pitchFamily="34" charset="0"/>
                        </a:rPr>
                        <a:t> </a:t>
                      </a:r>
                      <a:r>
                        <a:rPr lang="en-US" sz="2000" kern="100" spc="5" dirty="0">
                          <a:effectLst/>
                          <a:latin typeface="Calibri" panose="020F0502020204030204" pitchFamily="34" charset="0"/>
                          <a:cs typeface="Calibri" panose="020F0502020204030204" pitchFamily="34" charset="0"/>
                        </a:rPr>
                        <a:t>I</a:t>
                      </a:r>
                      <a:r>
                        <a:rPr lang="en-US" sz="2000" kern="100" spc="-30" dirty="0">
                          <a:effectLst/>
                          <a:latin typeface="Calibri" panose="020F0502020204030204" pitchFamily="34" charset="0"/>
                          <a:cs typeface="Calibri" panose="020F0502020204030204" pitchFamily="34" charset="0"/>
                        </a:rPr>
                        <a:t>n</a:t>
                      </a:r>
                      <a:r>
                        <a:rPr lang="en-US" sz="2000" kern="100" spc="-5" dirty="0">
                          <a:effectLst/>
                          <a:latin typeface="Calibri" panose="020F0502020204030204" pitchFamily="34" charset="0"/>
                          <a:cs typeface="Calibri" panose="020F0502020204030204" pitchFamily="34" charset="0"/>
                        </a:rPr>
                        <a:t>c</a:t>
                      </a:r>
                      <a:r>
                        <a:rPr lang="en-US" sz="2000" kern="100" spc="45" dirty="0">
                          <a:effectLst/>
                          <a:latin typeface="Calibri" panose="020F0502020204030204" pitchFamily="34" charset="0"/>
                          <a:cs typeface="Calibri" panose="020F0502020204030204" pitchFamily="34" charset="0"/>
                        </a:rPr>
                        <a:t>o</a:t>
                      </a:r>
                      <a:r>
                        <a:rPr lang="en-US" sz="2000" kern="100" spc="-30" dirty="0">
                          <a:effectLst/>
                          <a:latin typeface="Calibri" panose="020F0502020204030204" pitchFamily="34" charset="0"/>
                          <a:cs typeface="Calibri" panose="020F0502020204030204" pitchFamily="34" charset="0"/>
                        </a:rPr>
                        <a:t>m</a:t>
                      </a:r>
                      <a:r>
                        <a:rPr lang="en-US" sz="2000" kern="100" dirty="0">
                          <a:effectLst/>
                          <a:latin typeface="Calibri" panose="020F0502020204030204" pitchFamily="34" charset="0"/>
                          <a:cs typeface="Calibri" panose="020F0502020204030204" pitchFamily="34" charset="0"/>
                        </a:rPr>
                        <a:t>e</a:t>
                      </a:r>
                      <a:r>
                        <a:rPr lang="en-US" sz="2000" kern="100" spc="180" dirty="0">
                          <a:effectLst/>
                          <a:latin typeface="Calibri" panose="020F0502020204030204" pitchFamily="34" charset="0"/>
                          <a:cs typeface="Calibri" panose="020F0502020204030204" pitchFamily="34" charset="0"/>
                        </a:rPr>
                        <a:t> </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n</a:t>
                      </a:r>
                      <a:r>
                        <a:rPr lang="en-US" sz="2000" kern="100" spc="135" dirty="0">
                          <a:effectLst/>
                          <a:latin typeface="Calibri" panose="020F0502020204030204" pitchFamily="34" charset="0"/>
                          <a:cs typeface="Calibri" panose="020F0502020204030204" pitchFamily="34" charset="0"/>
                        </a:rPr>
                        <a:t> </a:t>
                      </a:r>
                      <a:r>
                        <a:rPr lang="en-US" sz="2000" kern="100" spc="5" dirty="0">
                          <a:effectLst/>
                          <a:latin typeface="Calibri" panose="020F0502020204030204" pitchFamily="34" charset="0"/>
                          <a:cs typeface="Calibri" panose="020F0502020204030204" pitchFamily="34" charset="0"/>
                        </a:rPr>
                        <a:t>r</a:t>
                      </a:r>
                      <a:r>
                        <a:rPr lang="en-US" sz="2000" kern="100" spc="15" dirty="0">
                          <a:effectLst/>
                          <a:latin typeface="Calibri" panose="020F0502020204030204" pitchFamily="34" charset="0"/>
                          <a:cs typeface="Calibri" panose="020F0502020204030204" pitchFamily="34" charset="0"/>
                        </a:rPr>
                        <a:t>e</a:t>
                      </a:r>
                      <a:r>
                        <a:rPr lang="en-US" sz="2000" kern="100" spc="-10" dirty="0">
                          <a:effectLst/>
                          <a:latin typeface="Calibri" panose="020F0502020204030204" pitchFamily="34" charset="0"/>
                          <a:cs typeface="Calibri" panose="020F0502020204030204" pitchFamily="34" charset="0"/>
                        </a:rPr>
                        <a:t>s</a:t>
                      </a:r>
                      <a:r>
                        <a:rPr lang="en-US" sz="2000" kern="100" dirty="0">
                          <a:effectLst/>
                          <a:latin typeface="Calibri" panose="020F0502020204030204" pitchFamily="34" charset="0"/>
                          <a:cs typeface="Calibri" panose="020F0502020204030204" pitchFamily="34" charset="0"/>
                        </a:rPr>
                        <a:t>p</a:t>
                      </a:r>
                      <a:r>
                        <a:rPr lang="en-US" sz="2000" kern="100" spc="-5" dirty="0">
                          <a:effectLst/>
                          <a:latin typeface="Calibri" panose="020F0502020204030204" pitchFamily="34" charset="0"/>
                          <a:cs typeface="Calibri" panose="020F0502020204030204" pitchFamily="34" charset="0"/>
                        </a:rPr>
                        <a:t>ec</a:t>
                      </a:r>
                      <a:r>
                        <a:rPr lang="en-US" sz="2000" kern="100" dirty="0">
                          <a:effectLst/>
                          <a:latin typeface="Calibri" panose="020F0502020204030204" pitchFamily="34" charset="0"/>
                          <a:cs typeface="Calibri" panose="020F0502020204030204" pitchFamily="34" charset="0"/>
                        </a:rPr>
                        <a:t>t</a:t>
                      </a:r>
                      <a:r>
                        <a:rPr lang="en-US" sz="2000" kern="100" spc="180" dirty="0">
                          <a:effectLst/>
                          <a:latin typeface="Calibri" panose="020F0502020204030204" pitchFamily="34" charset="0"/>
                          <a:cs typeface="Calibri" panose="020F0502020204030204" pitchFamily="34" charset="0"/>
                        </a:rPr>
                        <a:t> </a:t>
                      </a:r>
                      <a:r>
                        <a:rPr lang="en-US" sz="2000" kern="100" spc="20" dirty="0">
                          <a:effectLst/>
                          <a:latin typeface="Calibri" panose="020F0502020204030204" pitchFamily="34" charset="0"/>
                          <a:cs typeface="Calibri" panose="020F0502020204030204" pitchFamily="34" charset="0"/>
                        </a:rPr>
                        <a:t>o</a:t>
                      </a:r>
                      <a:r>
                        <a:rPr lang="en-US" sz="2000" kern="100" dirty="0">
                          <a:effectLst/>
                          <a:latin typeface="Calibri" panose="020F0502020204030204" pitchFamily="34" charset="0"/>
                          <a:cs typeface="Calibri" panose="020F0502020204030204" pitchFamily="34" charset="0"/>
                        </a:rPr>
                        <a:t>f un</a:t>
                      </a:r>
                      <a:r>
                        <a:rPr lang="en-US" sz="2000" kern="100" spc="-50" dirty="0">
                          <a:effectLst/>
                          <a:latin typeface="Calibri" panose="020F0502020204030204" pitchFamily="34" charset="0"/>
                          <a:cs typeface="Calibri" panose="020F0502020204030204" pitchFamily="34" charset="0"/>
                        </a:rPr>
                        <a:t>i</a:t>
                      </a:r>
                      <a:r>
                        <a:rPr lang="en-US" sz="2000" kern="100" spc="25" dirty="0">
                          <a:effectLst/>
                          <a:latin typeface="Calibri" panose="020F0502020204030204" pitchFamily="34" charset="0"/>
                          <a:cs typeface="Calibri" panose="020F0502020204030204" pitchFamily="34" charset="0"/>
                        </a:rPr>
                        <a:t>t</a:t>
                      </a:r>
                      <a:r>
                        <a:rPr lang="en-US" sz="2000" kern="100" dirty="0">
                          <a:effectLst/>
                          <a:latin typeface="Calibri" panose="020F0502020204030204" pitchFamily="34" charset="0"/>
                          <a:cs typeface="Calibri" panose="020F0502020204030204" pitchFamily="34" charset="0"/>
                        </a:rPr>
                        <a:t>s</a:t>
                      </a:r>
                      <a:r>
                        <a:rPr lang="en-US" sz="2000" kern="100" spc="160" dirty="0">
                          <a:effectLst/>
                          <a:latin typeface="Calibri" panose="020F0502020204030204" pitchFamily="34" charset="0"/>
                          <a:cs typeface="Calibri" panose="020F0502020204030204" pitchFamily="34" charset="0"/>
                        </a:rPr>
                        <a:t> </a:t>
                      </a:r>
                      <a:r>
                        <a:rPr lang="en-US" sz="2000" kern="100" spc="45" dirty="0">
                          <a:effectLst/>
                          <a:latin typeface="Calibri" panose="020F0502020204030204" pitchFamily="34" charset="0"/>
                          <a:cs typeface="Calibri" panose="020F0502020204030204" pitchFamily="34" charset="0"/>
                        </a:rPr>
                        <a:t>o</a:t>
                      </a:r>
                      <a:r>
                        <a:rPr lang="en-US" sz="2000" kern="100" dirty="0">
                          <a:effectLst/>
                          <a:latin typeface="Calibri" panose="020F0502020204030204" pitchFamily="34" charset="0"/>
                          <a:cs typeface="Calibri" panose="020F0502020204030204" pitchFamily="34" charset="0"/>
                        </a:rPr>
                        <a:t>f</a:t>
                      </a:r>
                      <a:r>
                        <a:rPr lang="en-US" sz="2000" kern="100" spc="160" dirty="0">
                          <a:effectLst/>
                          <a:latin typeface="Calibri" panose="020F0502020204030204" pitchFamily="34" charset="0"/>
                          <a:cs typeface="Calibri" panose="020F0502020204030204" pitchFamily="34" charset="0"/>
                        </a:rPr>
                        <a:t> </a:t>
                      </a:r>
                      <a:r>
                        <a:rPr lang="en-US" sz="2000" kern="100" dirty="0">
                          <a:effectLst/>
                          <a:latin typeface="Calibri" panose="020F0502020204030204" pitchFamily="34" charset="0"/>
                          <a:cs typeface="Calibri" panose="020F0502020204030204" pitchFamily="34" charset="0"/>
                        </a:rPr>
                        <a:t>a</a:t>
                      </a:r>
                      <a:r>
                        <a:rPr lang="en-US" sz="2000" kern="100" spc="195" dirty="0">
                          <a:effectLst/>
                          <a:latin typeface="Calibri" panose="020F0502020204030204" pitchFamily="34" charset="0"/>
                          <a:cs typeface="Calibri" panose="020F0502020204030204" pitchFamily="34" charset="0"/>
                        </a:rPr>
                        <a:t> </a:t>
                      </a:r>
                      <a:r>
                        <a:rPr lang="en-US" sz="2000" kern="100" spc="-30" dirty="0">
                          <a:effectLst/>
                          <a:latin typeface="Calibri" panose="020F0502020204030204" pitchFamily="34" charset="0"/>
                          <a:cs typeface="Calibri" panose="020F0502020204030204" pitchFamily="34" charset="0"/>
                        </a:rPr>
                        <a:t>m</a:t>
                      </a:r>
                      <a:r>
                        <a:rPr lang="en-US" sz="2000" kern="100" dirty="0">
                          <a:effectLst/>
                          <a:latin typeface="Calibri" panose="020F0502020204030204" pitchFamily="34" charset="0"/>
                          <a:cs typeface="Calibri" panose="020F0502020204030204" pitchFamily="34" charset="0"/>
                        </a:rPr>
                        <a:t>u</a:t>
                      </a:r>
                      <a:r>
                        <a:rPr lang="en-US" sz="2000" kern="100" spc="25" dirty="0">
                          <a:effectLst/>
                          <a:latin typeface="Calibri" panose="020F0502020204030204" pitchFamily="34" charset="0"/>
                          <a:cs typeface="Calibri" panose="020F0502020204030204" pitchFamily="34" charset="0"/>
                        </a:rPr>
                        <a:t>t</a:t>
                      </a:r>
                      <a:r>
                        <a:rPr lang="en-US" sz="2000" kern="100" dirty="0">
                          <a:effectLst/>
                          <a:latin typeface="Calibri" panose="020F0502020204030204" pitchFamily="34" charset="0"/>
                          <a:cs typeface="Calibri" panose="020F0502020204030204" pitchFamily="34" charset="0"/>
                        </a:rPr>
                        <a:t>u</a:t>
                      </a:r>
                      <a:r>
                        <a:rPr lang="en-US" sz="2000" kern="100" spc="15" dirty="0">
                          <a:effectLst/>
                          <a:latin typeface="Calibri" panose="020F0502020204030204" pitchFamily="34" charset="0"/>
                          <a:cs typeface="Calibri" panose="020F0502020204030204" pitchFamily="34" charset="0"/>
                        </a:rPr>
                        <a:t>a</a:t>
                      </a:r>
                      <a:r>
                        <a:rPr lang="en-US" sz="2000" kern="100" dirty="0">
                          <a:effectLst/>
                          <a:latin typeface="Calibri" panose="020F0502020204030204" pitchFamily="34" charset="0"/>
                          <a:cs typeface="Calibri" panose="020F0502020204030204" pitchFamily="34" charset="0"/>
                        </a:rPr>
                        <a:t>l</a:t>
                      </a:r>
                      <a:r>
                        <a:rPr lang="en-US" sz="2000" kern="100" spc="155" dirty="0">
                          <a:effectLst/>
                          <a:latin typeface="Calibri" panose="020F0502020204030204" pitchFamily="34" charset="0"/>
                          <a:cs typeface="Calibri" panose="020F0502020204030204" pitchFamily="34" charset="0"/>
                        </a:rPr>
                        <a:t> </a:t>
                      </a:r>
                      <a:r>
                        <a:rPr lang="en-US" sz="2000" kern="100" spc="-15" dirty="0">
                          <a:effectLst/>
                          <a:latin typeface="Calibri" panose="020F0502020204030204" pitchFamily="34" charset="0"/>
                          <a:cs typeface="Calibri" panose="020F0502020204030204" pitchFamily="34" charset="0"/>
                        </a:rPr>
                        <a:t>f</a:t>
                      </a:r>
                      <a:r>
                        <a:rPr lang="en-US" sz="2000" kern="100" spc="20" dirty="0">
                          <a:effectLst/>
                          <a:latin typeface="Calibri" panose="020F0502020204030204" pitchFamily="34" charset="0"/>
                          <a:cs typeface="Calibri" panose="020F0502020204030204" pitchFamily="34" charset="0"/>
                        </a:rPr>
                        <a:t>u</a:t>
                      </a:r>
                      <a:r>
                        <a:rPr lang="en-US" sz="2000" kern="100" spc="-30" dirty="0">
                          <a:effectLst/>
                          <a:latin typeface="Calibri" panose="020F0502020204030204" pitchFamily="34" charset="0"/>
                          <a:cs typeface="Calibri" panose="020F0502020204030204" pitchFamily="34" charset="0"/>
                        </a:rPr>
                        <a:t>n</a:t>
                      </a:r>
                      <a:r>
                        <a:rPr lang="en-US" sz="2000" kern="100" dirty="0">
                          <a:effectLst/>
                          <a:latin typeface="Calibri" panose="020F0502020204030204" pitchFamily="34" charset="0"/>
                          <a:cs typeface="Calibri" panose="020F0502020204030204" pitchFamily="34" charset="0"/>
                        </a:rPr>
                        <a:t>d</a:t>
                      </a:r>
                      <a:r>
                        <a:rPr lang="en-US" sz="2000" kern="100" spc="170" dirty="0">
                          <a:effectLst/>
                          <a:latin typeface="Calibri" panose="020F0502020204030204" pitchFamily="34" charset="0"/>
                          <a:cs typeface="Calibri" panose="020F0502020204030204" pitchFamily="34" charset="0"/>
                        </a:rPr>
                        <a:t> </a:t>
                      </a:r>
                      <a:r>
                        <a:rPr lang="en-US" sz="2000" kern="100" spc="20" dirty="0">
                          <a:effectLst/>
                          <a:latin typeface="Calibri" panose="020F0502020204030204" pitchFamily="34" charset="0"/>
                          <a:cs typeface="Calibri" panose="020F0502020204030204" pitchFamily="34" charset="0"/>
                        </a:rPr>
                        <a:t>o</a:t>
                      </a:r>
                      <a:r>
                        <a:rPr lang="en-US" sz="2000" kern="100" dirty="0">
                          <a:effectLst/>
                          <a:latin typeface="Calibri" panose="020F0502020204030204" pitchFamily="34" charset="0"/>
                          <a:cs typeface="Calibri" panose="020F0502020204030204" pitchFamily="34" charset="0"/>
                        </a:rPr>
                        <a:t>r </a:t>
                      </a:r>
                      <a:r>
                        <a:rPr lang="en-US" sz="2000" kern="100" spc="-10" dirty="0">
                          <a:effectLst/>
                          <a:latin typeface="Calibri" panose="020F0502020204030204" pitchFamily="34" charset="0"/>
                          <a:cs typeface="Calibri" panose="020F0502020204030204" pitchFamily="34" charset="0"/>
                        </a:rPr>
                        <a:t>s</a:t>
                      </a:r>
                      <a:r>
                        <a:rPr lang="en-US" sz="2000" kern="100" dirty="0">
                          <a:effectLst/>
                          <a:latin typeface="Calibri" panose="020F0502020204030204" pitchFamily="34" charset="0"/>
                          <a:cs typeface="Calibri" panose="020F0502020204030204" pitchFamily="34" charset="0"/>
                        </a:rPr>
                        <a:t>p</a:t>
                      </a:r>
                      <a:r>
                        <a:rPr lang="en-US" sz="2000" kern="100" spc="-5" dirty="0">
                          <a:effectLst/>
                          <a:latin typeface="Calibri" panose="020F0502020204030204" pitchFamily="34" charset="0"/>
                          <a:cs typeface="Calibri" panose="020F0502020204030204" pitchFamily="34" charset="0"/>
                        </a:rPr>
                        <a:t>e</a:t>
                      </a:r>
                      <a:r>
                        <a:rPr lang="en-US" sz="2000" kern="100" spc="15" dirty="0">
                          <a:effectLst/>
                          <a:latin typeface="Calibri" panose="020F0502020204030204" pitchFamily="34" charset="0"/>
                          <a:cs typeface="Calibri" panose="020F0502020204030204" pitchFamily="34" charset="0"/>
                        </a:rPr>
                        <a:t>c</a:t>
                      </a:r>
                      <a:r>
                        <a:rPr lang="en-US" sz="2000" kern="100" spc="-30" dirty="0">
                          <a:effectLst/>
                          <a:latin typeface="Calibri" panose="020F0502020204030204" pitchFamily="34" charset="0"/>
                          <a:cs typeface="Calibri" panose="020F0502020204030204" pitchFamily="34" charset="0"/>
                        </a:rPr>
                        <a:t>i</a:t>
                      </a:r>
                      <a:r>
                        <a:rPr lang="en-US" sz="2000" kern="100" spc="5" dirty="0">
                          <a:effectLst/>
                          <a:latin typeface="Calibri" panose="020F0502020204030204" pitchFamily="34" charset="0"/>
                          <a:cs typeface="Calibri" panose="020F0502020204030204" pitchFamily="34" charset="0"/>
                        </a:rPr>
                        <a:t>f</a:t>
                      </a:r>
                      <a:r>
                        <a:rPr lang="en-US" sz="2000" kern="100" spc="-30" dirty="0">
                          <a:effectLst/>
                          <a:latin typeface="Calibri" panose="020F0502020204030204" pitchFamily="34" charset="0"/>
                          <a:cs typeface="Calibri" panose="020F0502020204030204" pitchFamily="34" charset="0"/>
                        </a:rPr>
                        <a:t>i</a:t>
                      </a:r>
                      <a:r>
                        <a:rPr lang="en-US" sz="2000" kern="100" spc="-5" dirty="0">
                          <a:effectLst/>
                          <a:latin typeface="Calibri" panose="020F0502020204030204" pitchFamily="34" charset="0"/>
                          <a:cs typeface="Calibri" panose="020F0502020204030204" pitchFamily="34" charset="0"/>
                        </a:rPr>
                        <a:t>e</a:t>
                      </a:r>
                      <a:r>
                        <a:rPr lang="en-US" sz="2000" kern="100" dirty="0">
                          <a:effectLst/>
                          <a:latin typeface="Calibri" panose="020F0502020204030204" pitchFamily="34" charset="0"/>
                          <a:cs typeface="Calibri" panose="020F0502020204030204" pitchFamily="34" charset="0"/>
                        </a:rPr>
                        <a:t>d</a:t>
                      </a:r>
                      <a:r>
                        <a:rPr lang="en-US" sz="2000" kern="100" spc="210" dirty="0">
                          <a:effectLst/>
                          <a:latin typeface="Calibri" panose="020F0502020204030204" pitchFamily="34" charset="0"/>
                          <a:cs typeface="Calibri" panose="020F0502020204030204" pitchFamily="34" charset="0"/>
                        </a:rPr>
                        <a:t> </a:t>
                      </a:r>
                      <a:r>
                        <a:rPr lang="en-US" sz="2000" kern="100" spc="-5" dirty="0">
                          <a:effectLst/>
                          <a:latin typeface="Calibri" panose="020F0502020204030204" pitchFamily="34" charset="0"/>
                          <a:cs typeface="Calibri" panose="020F0502020204030204" pitchFamily="34" charset="0"/>
                        </a:rPr>
                        <a:t>c</a:t>
                      </a:r>
                      <a:r>
                        <a:rPr lang="en-US" sz="2000" kern="100" spc="45" dirty="0">
                          <a:effectLst/>
                          <a:latin typeface="Calibri" panose="020F0502020204030204" pitchFamily="34" charset="0"/>
                          <a:cs typeface="Calibri" panose="020F0502020204030204" pitchFamily="34" charset="0"/>
                        </a:rPr>
                        <a:t>o</a:t>
                      </a:r>
                      <a:r>
                        <a:rPr lang="en-US" sz="2000" kern="100" spc="-50" dirty="0">
                          <a:effectLst/>
                          <a:latin typeface="Calibri" panose="020F0502020204030204" pitchFamily="34" charset="0"/>
                          <a:cs typeface="Calibri" panose="020F0502020204030204" pitchFamily="34" charset="0"/>
                        </a:rPr>
                        <a:t>m</a:t>
                      </a:r>
                      <a:r>
                        <a:rPr lang="en-US" sz="2000" kern="100" dirty="0">
                          <a:effectLst/>
                          <a:latin typeface="Calibri" panose="020F0502020204030204" pitchFamily="34" charset="0"/>
                          <a:cs typeface="Calibri" panose="020F0502020204030204" pitchFamily="34" charset="0"/>
                        </a:rPr>
                        <a:t>p</a:t>
                      </a:r>
                      <a:r>
                        <a:rPr lang="en-US" sz="2000" kern="100" spc="15" dirty="0">
                          <a:effectLst/>
                          <a:latin typeface="Calibri" panose="020F0502020204030204" pitchFamily="34" charset="0"/>
                          <a:cs typeface="Calibri" panose="020F0502020204030204" pitchFamily="34" charset="0"/>
                        </a:rPr>
                        <a:t>a</a:t>
                      </a:r>
                      <a:r>
                        <a:rPr lang="en-US" sz="2000" kern="100" dirty="0">
                          <a:effectLst/>
                          <a:latin typeface="Calibri" panose="020F0502020204030204" pitchFamily="34" charset="0"/>
                          <a:cs typeface="Calibri" panose="020F0502020204030204" pitchFamily="34" charset="0"/>
                        </a:rPr>
                        <a:t>ny</a:t>
                      </a:r>
                      <a:r>
                        <a:rPr lang="en-US" sz="2000" kern="100" spc="160" dirty="0">
                          <a:effectLst/>
                          <a:latin typeface="Calibri" panose="020F0502020204030204" pitchFamily="34" charset="0"/>
                          <a:cs typeface="Calibri" panose="020F0502020204030204" pitchFamily="34" charset="0"/>
                        </a:rPr>
                        <a:t> </a:t>
                      </a:r>
                      <a:r>
                        <a:rPr lang="en-US" sz="2000" kern="100" spc="20" dirty="0">
                          <a:effectLst/>
                          <a:latin typeface="Calibri" panose="020F0502020204030204" pitchFamily="34" charset="0"/>
                          <a:cs typeface="Calibri" panose="020F0502020204030204" pitchFamily="34" charset="0"/>
                        </a:rPr>
                        <a:t>o</a:t>
                      </a:r>
                      <a:r>
                        <a:rPr lang="en-US" sz="2000" kern="100" dirty="0">
                          <a:effectLst/>
                          <a:latin typeface="Calibri" panose="020F0502020204030204" pitchFamily="34" charset="0"/>
                          <a:cs typeface="Calibri" panose="020F0502020204030204" pitchFamily="34" charset="0"/>
                        </a:rPr>
                        <a:t>r u</a:t>
                      </a:r>
                      <a:r>
                        <a:rPr lang="en-US" sz="2000" kern="100" spc="-30" dirty="0">
                          <a:effectLst/>
                          <a:latin typeface="Calibri" panose="020F0502020204030204" pitchFamily="34" charset="0"/>
                          <a:cs typeface="Calibri" panose="020F0502020204030204" pitchFamily="34" charset="0"/>
                        </a:rPr>
                        <a:t>n</a:t>
                      </a:r>
                      <a:r>
                        <a:rPr lang="en-US" sz="2000" kern="100" dirty="0">
                          <a:effectLst/>
                          <a:latin typeface="Calibri" panose="020F0502020204030204" pitchFamily="34" charset="0"/>
                          <a:cs typeface="Calibri" panose="020F0502020204030204" pitchFamily="34" charset="0"/>
                        </a:rPr>
                        <a:t>d</a:t>
                      </a:r>
                      <a:r>
                        <a:rPr lang="en-US" sz="2000" kern="100" spc="-5" dirty="0">
                          <a:effectLst/>
                          <a:latin typeface="Calibri" panose="020F0502020204030204" pitchFamily="34" charset="0"/>
                          <a:cs typeface="Calibri" panose="020F0502020204030204" pitchFamily="34" charset="0"/>
                        </a:rPr>
                        <a:t>e</a:t>
                      </a:r>
                      <a:r>
                        <a:rPr lang="en-US" sz="2000" kern="100" spc="5" dirty="0">
                          <a:effectLst/>
                          <a:latin typeface="Calibri" panose="020F0502020204030204" pitchFamily="34" charset="0"/>
                          <a:cs typeface="Calibri" panose="020F0502020204030204" pitchFamily="34" charset="0"/>
                        </a:rPr>
                        <a:t>r</a:t>
                      </a:r>
                      <a:r>
                        <a:rPr lang="en-US" sz="2000" kern="100" spc="25" dirty="0">
                          <a:effectLst/>
                          <a:latin typeface="Calibri" panose="020F0502020204030204" pitchFamily="34" charset="0"/>
                          <a:cs typeface="Calibri" panose="020F0502020204030204" pitchFamily="34" charset="0"/>
                        </a:rPr>
                        <a:t>t</a:t>
                      </a:r>
                      <a:r>
                        <a:rPr lang="en-US" sz="2000" kern="100" spc="-5" dirty="0">
                          <a:effectLst/>
                          <a:latin typeface="Calibri" panose="020F0502020204030204" pitchFamily="34" charset="0"/>
                          <a:cs typeface="Calibri" panose="020F0502020204030204" pitchFamily="34" charset="0"/>
                        </a:rPr>
                        <a:t>a</a:t>
                      </a:r>
                      <a:r>
                        <a:rPr lang="en-US" sz="2000" kern="100" spc="20" dirty="0">
                          <a:effectLst/>
                          <a:latin typeface="Calibri" panose="020F0502020204030204" pitchFamily="34" charset="0"/>
                          <a:cs typeface="Calibri" panose="020F0502020204030204" pitchFamily="34" charset="0"/>
                        </a:rPr>
                        <a:t>k</a:t>
                      </a:r>
                      <a:r>
                        <a:rPr lang="en-US" sz="2000" kern="100" spc="-30" dirty="0">
                          <a:effectLst/>
                          <a:latin typeface="Calibri" panose="020F0502020204030204" pitchFamily="34" charset="0"/>
                          <a:cs typeface="Calibri" panose="020F0502020204030204" pitchFamily="34" charset="0"/>
                        </a:rPr>
                        <a:t>in</a:t>
                      </a:r>
                      <a:r>
                        <a:rPr lang="en-US" sz="2000" kern="100" dirty="0">
                          <a:effectLst/>
                          <a:latin typeface="Calibri" panose="020F0502020204030204" pitchFamily="34" charset="0"/>
                          <a:cs typeface="Calibri" panose="020F0502020204030204" pitchFamily="34" charset="0"/>
                        </a:rPr>
                        <a:t>g</a:t>
                      </a:r>
                    </a:p>
                    <a:p>
                      <a:pPr marL="68580" marR="0">
                        <a:lnSpc>
                          <a:spcPct val="107000"/>
                        </a:lnSpc>
                        <a:spcBef>
                          <a:spcPts val="0"/>
                        </a:spcBef>
                        <a:spcAft>
                          <a:spcPts val="0"/>
                        </a:spcAft>
                      </a:pP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spc="-10" dirty="0">
                          <a:effectLst/>
                          <a:latin typeface="Calibri" panose="020F0502020204030204" pitchFamily="34" charset="0"/>
                          <a:cs typeface="Calibri" panose="020F0502020204030204" pitchFamily="34" charset="0"/>
                        </a:rPr>
                        <a:t>INR</a:t>
                      </a:r>
                      <a:r>
                        <a:rPr lang="en-US" sz="2000" kern="100" spc="-30" dirty="0">
                          <a:effectLst/>
                          <a:latin typeface="Calibri" panose="020F0502020204030204" pitchFamily="34" charset="0"/>
                          <a:cs typeface="Calibri" panose="020F0502020204030204" pitchFamily="34" charset="0"/>
                        </a:rPr>
                        <a:t> </a:t>
                      </a:r>
                      <a:r>
                        <a:rPr lang="en-US" sz="2000" kern="100" dirty="0">
                          <a:effectLst/>
                          <a:latin typeface="Calibri" panose="020F0502020204030204" pitchFamily="34" charset="0"/>
                          <a:cs typeface="Calibri" panose="020F0502020204030204" pitchFamily="34" charset="0"/>
                        </a:rPr>
                        <a:t>5</a:t>
                      </a:r>
                      <a:r>
                        <a:rPr lang="en-US" sz="2000" kern="100" spc="10" dirty="0">
                          <a:effectLst/>
                          <a:latin typeface="Calibri" panose="020F0502020204030204" pitchFamily="34" charset="0"/>
                          <a:cs typeface="Calibri" panose="020F0502020204030204" pitchFamily="34" charset="0"/>
                        </a:rPr>
                        <a:t>,</a:t>
                      </a:r>
                      <a:r>
                        <a:rPr lang="en-US" sz="2000" kern="100" dirty="0">
                          <a:effectLst/>
                          <a:latin typeface="Calibri" panose="020F0502020204030204" pitchFamily="34" charset="0"/>
                          <a:cs typeface="Calibri" panose="020F0502020204030204" pitchFamily="34" charset="0"/>
                        </a:rPr>
                        <a:t>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spc="-10" dirty="0">
                          <a:effectLst/>
                          <a:latin typeface="Calibri" panose="020F0502020204030204" pitchFamily="34" charset="0"/>
                          <a:cs typeface="Calibri" panose="020F0502020204030204" pitchFamily="34" charset="0"/>
                        </a:rPr>
                        <a:t>INR </a:t>
                      </a:r>
                      <a:r>
                        <a:rPr lang="en-US" sz="2000" kern="100" dirty="0">
                          <a:effectLst/>
                          <a:latin typeface="Calibri" panose="020F0502020204030204" pitchFamily="34" charset="0"/>
                          <a:cs typeface="Calibri" panose="020F0502020204030204" pitchFamily="34" charset="0"/>
                        </a:rPr>
                        <a:t>10</a:t>
                      </a:r>
                      <a:r>
                        <a:rPr lang="en-US" sz="2000" kern="100" spc="10" dirty="0">
                          <a:effectLst/>
                          <a:latin typeface="Calibri" panose="020F0502020204030204" pitchFamily="34" charset="0"/>
                          <a:cs typeface="Calibri" panose="020F0502020204030204" pitchFamily="34" charset="0"/>
                        </a:rPr>
                        <a:t>,</a:t>
                      </a:r>
                      <a:r>
                        <a:rPr lang="en-US" sz="2000" kern="100" dirty="0">
                          <a:effectLst/>
                          <a:latin typeface="Calibri" panose="020F0502020204030204" pitchFamily="34" charset="0"/>
                          <a:cs typeface="Calibri" panose="020F0502020204030204" pitchFamily="34" charset="0"/>
                        </a:rPr>
                        <a:t>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2429291767"/>
                  </a:ext>
                </a:extLst>
              </a:tr>
              <a:tr h="466014">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5.</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194B	-Winnings from lottery, crossword puzzle, etc.</a:t>
                      </a:r>
                    </a:p>
                    <a:p>
                      <a:pPr marL="68580" marR="0">
                        <a:lnSpc>
                          <a:spcPct val="107000"/>
                        </a:lnSpc>
                        <a:spcBef>
                          <a:spcPts val="0"/>
                        </a:spcBef>
                        <a:spcAft>
                          <a:spcPts val="0"/>
                        </a:spcAft>
                      </a:pPr>
                      <a:endParaRPr lang="en-US" sz="2000" kern="100" dirty="0">
                        <a:effectLst/>
                        <a:latin typeface="Calibri" panose="020F0502020204030204" pitchFamily="34" charset="0"/>
                        <a:cs typeface="Calibri" panose="020F0502020204030204" pitchFamily="34" charset="0"/>
                      </a:endParaRPr>
                    </a:p>
                  </a:txBody>
                  <a:tcPr marL="0" marR="0" marT="0" marB="0"/>
                </a:tc>
                <a:tc rowSpan="2">
                  <a:txBody>
                    <a:bodyPr/>
                    <a:lstStyle/>
                    <a:p>
                      <a:pPr marL="0" marR="0">
                        <a:lnSpc>
                          <a:spcPct val="107000"/>
                        </a:lnSpc>
                        <a:spcBef>
                          <a:spcPts val="0"/>
                        </a:spcBef>
                        <a:spcAft>
                          <a:spcPts val="0"/>
                        </a:spcAft>
                      </a:pPr>
                      <a:endParaRPr lang="en-US" sz="2000" kern="100" spc="-30" dirty="0">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u="sng" kern="100" spc="-30" dirty="0">
                          <a:effectLst/>
                          <a:latin typeface="Calibri" panose="020F0502020204030204" pitchFamily="34" charset="0"/>
                          <a:cs typeface="Calibri" panose="020F0502020204030204" pitchFamily="34" charset="0"/>
                        </a:rPr>
                        <a:t>A</a:t>
                      </a:r>
                      <a:r>
                        <a:rPr lang="en-US" sz="2000" u="sng" kern="100" dirty="0">
                          <a:effectLst/>
                          <a:latin typeface="Calibri" panose="020F0502020204030204" pitchFamily="34" charset="0"/>
                          <a:cs typeface="Calibri" panose="020F0502020204030204" pitchFamily="34" charset="0"/>
                        </a:rPr>
                        <a:t>gg</a:t>
                      </a:r>
                      <a:r>
                        <a:rPr lang="en-US" sz="2000" u="sng" kern="100" spc="5" dirty="0">
                          <a:effectLst/>
                          <a:latin typeface="Calibri" panose="020F0502020204030204" pitchFamily="34" charset="0"/>
                          <a:cs typeface="Calibri" panose="020F0502020204030204" pitchFamily="34" charset="0"/>
                        </a:rPr>
                        <a:t>r</a:t>
                      </a:r>
                      <a:r>
                        <a:rPr lang="en-US" sz="2000" u="sng" kern="100" spc="-5" dirty="0">
                          <a:effectLst/>
                          <a:latin typeface="Calibri" panose="020F0502020204030204" pitchFamily="34" charset="0"/>
                          <a:cs typeface="Calibri" panose="020F0502020204030204" pitchFamily="34" charset="0"/>
                        </a:rPr>
                        <a:t>e</a:t>
                      </a:r>
                      <a:r>
                        <a:rPr lang="en-US" sz="2000" u="sng" kern="100" dirty="0">
                          <a:effectLst/>
                          <a:latin typeface="Calibri" panose="020F0502020204030204" pitchFamily="34" charset="0"/>
                          <a:cs typeface="Calibri" panose="020F0502020204030204" pitchFamily="34" charset="0"/>
                        </a:rPr>
                        <a:t>g</a:t>
                      </a:r>
                      <a:r>
                        <a:rPr lang="en-US" sz="2000" u="sng" kern="100" spc="-5" dirty="0">
                          <a:effectLst/>
                          <a:latin typeface="Calibri" panose="020F0502020204030204" pitchFamily="34" charset="0"/>
                          <a:cs typeface="Calibri" panose="020F0502020204030204" pitchFamily="34" charset="0"/>
                        </a:rPr>
                        <a:t>a</a:t>
                      </a:r>
                      <a:r>
                        <a:rPr lang="en-US" sz="2000" u="sng" kern="100" spc="25" dirty="0">
                          <a:effectLst/>
                          <a:latin typeface="Calibri" panose="020F0502020204030204" pitchFamily="34" charset="0"/>
                          <a:cs typeface="Calibri" panose="020F0502020204030204" pitchFamily="34" charset="0"/>
                        </a:rPr>
                        <a:t>t</a:t>
                      </a:r>
                      <a:r>
                        <a:rPr lang="en-US" sz="2000" u="sng" kern="100" dirty="0">
                          <a:effectLst/>
                          <a:latin typeface="Calibri" panose="020F0502020204030204" pitchFamily="34" charset="0"/>
                          <a:cs typeface="Calibri" panose="020F0502020204030204" pitchFamily="34" charset="0"/>
                        </a:rPr>
                        <a:t>e</a:t>
                      </a:r>
                      <a:r>
                        <a:rPr lang="en-US" sz="2000" kern="100" spc="75" dirty="0">
                          <a:effectLst/>
                          <a:latin typeface="Calibri" panose="020F0502020204030204" pitchFamily="34" charset="0"/>
                          <a:cs typeface="Calibri" panose="020F0502020204030204" pitchFamily="34" charset="0"/>
                        </a:rPr>
                        <a:t> </a:t>
                      </a:r>
                      <a:r>
                        <a:rPr lang="en-US" sz="2000" kern="100" spc="20" dirty="0">
                          <a:effectLst/>
                          <a:latin typeface="Calibri" panose="020F0502020204030204" pitchFamily="34" charset="0"/>
                          <a:cs typeface="Calibri" panose="020F0502020204030204" pitchFamily="34" charset="0"/>
                        </a:rPr>
                        <a:t>o</a:t>
                      </a:r>
                      <a:r>
                        <a:rPr lang="en-US" sz="2000" kern="100" dirty="0">
                          <a:effectLst/>
                          <a:latin typeface="Calibri" panose="020F0502020204030204" pitchFamily="34" charset="0"/>
                          <a:cs typeface="Calibri" panose="020F0502020204030204" pitchFamily="34" charset="0"/>
                        </a:rPr>
                        <a:t>f</a:t>
                      </a:r>
                      <a:r>
                        <a:rPr lang="en-US" sz="2000" kern="100" spc="45" dirty="0">
                          <a:effectLst/>
                          <a:latin typeface="Calibri" panose="020F0502020204030204" pitchFamily="34" charset="0"/>
                          <a:cs typeface="Calibri" panose="020F0502020204030204" pitchFamily="34" charset="0"/>
                        </a:rPr>
                        <a:t> </a:t>
                      </a:r>
                      <a:r>
                        <a:rPr lang="en-US" sz="2000" kern="100" spc="15" dirty="0">
                          <a:effectLst/>
                          <a:latin typeface="Calibri" panose="020F0502020204030204" pitchFamily="34" charset="0"/>
                          <a:cs typeface="Calibri" panose="020F0502020204030204" pitchFamily="34" charset="0"/>
                        </a:rPr>
                        <a:t>a</a:t>
                      </a:r>
                      <a:r>
                        <a:rPr lang="en-US" sz="2000" kern="100" spc="-50" dirty="0">
                          <a:effectLst/>
                          <a:latin typeface="Calibri" panose="020F0502020204030204" pitchFamily="34" charset="0"/>
                          <a:cs typeface="Calibri" panose="020F0502020204030204" pitchFamily="34" charset="0"/>
                        </a:rPr>
                        <a:t>m</a:t>
                      </a:r>
                      <a:r>
                        <a:rPr lang="en-US" sz="2000" kern="100" spc="20" dirty="0">
                          <a:effectLst/>
                          <a:latin typeface="Calibri" panose="020F0502020204030204" pitchFamily="34" charset="0"/>
                          <a:cs typeface="Calibri" panose="020F0502020204030204" pitchFamily="34" charset="0"/>
                        </a:rPr>
                        <a:t>ou</a:t>
                      </a:r>
                      <a:r>
                        <a:rPr lang="en-US" sz="2000" kern="100" spc="-30" dirty="0">
                          <a:effectLst/>
                          <a:latin typeface="Calibri" panose="020F0502020204030204" pitchFamily="34" charset="0"/>
                          <a:cs typeface="Calibri" panose="020F0502020204030204" pitchFamily="34" charset="0"/>
                        </a:rPr>
                        <a:t>n</a:t>
                      </a:r>
                      <a:r>
                        <a:rPr lang="en-US" sz="2000" kern="100" spc="25" dirty="0">
                          <a:effectLst/>
                          <a:latin typeface="Calibri" panose="020F0502020204030204" pitchFamily="34" charset="0"/>
                          <a:cs typeface="Calibri" panose="020F0502020204030204" pitchFamily="34" charset="0"/>
                        </a:rPr>
                        <a:t>t</a:t>
                      </a:r>
                      <a:r>
                        <a:rPr lang="en-US" sz="2000" kern="100" dirty="0">
                          <a:effectLst/>
                          <a:latin typeface="Calibri" panose="020F0502020204030204" pitchFamily="34" charset="0"/>
                          <a:cs typeface="Calibri" panose="020F0502020204030204" pitchFamily="34" charset="0"/>
                        </a:rPr>
                        <a:t>s </a:t>
                      </a:r>
                      <a:r>
                        <a:rPr lang="en-US" sz="2000" kern="100" spc="-5" dirty="0">
                          <a:effectLst/>
                          <a:latin typeface="Calibri" panose="020F0502020204030204" pitchFamily="34" charset="0"/>
                          <a:cs typeface="Calibri" panose="020F0502020204030204" pitchFamily="34" charset="0"/>
                        </a:rPr>
                        <a:t>e</a:t>
                      </a:r>
                      <a:r>
                        <a:rPr lang="en-US" sz="2000" kern="100" spc="-30" dirty="0">
                          <a:effectLst/>
                          <a:latin typeface="Calibri" panose="020F0502020204030204" pitchFamily="34" charset="0"/>
                          <a:cs typeface="Calibri" panose="020F0502020204030204" pitchFamily="34" charset="0"/>
                        </a:rPr>
                        <a:t>x</a:t>
                      </a:r>
                      <a:r>
                        <a:rPr lang="en-US" sz="2000" kern="100" spc="15" dirty="0">
                          <a:effectLst/>
                          <a:latin typeface="Calibri" panose="020F0502020204030204" pitchFamily="34" charset="0"/>
                          <a:cs typeface="Calibri" panose="020F0502020204030204" pitchFamily="34" charset="0"/>
                        </a:rPr>
                        <a:t>c</a:t>
                      </a:r>
                      <a:r>
                        <a:rPr lang="en-US" sz="2000" kern="100" spc="-5" dirty="0">
                          <a:effectLst/>
                          <a:latin typeface="Calibri" panose="020F0502020204030204" pitchFamily="34" charset="0"/>
                          <a:cs typeface="Calibri" panose="020F0502020204030204" pitchFamily="34" charset="0"/>
                        </a:rPr>
                        <a:t>ee</a:t>
                      </a:r>
                      <a:r>
                        <a:rPr lang="en-US" sz="2000" kern="100" spc="20" dirty="0">
                          <a:effectLst/>
                          <a:latin typeface="Calibri" panose="020F0502020204030204" pitchFamily="34" charset="0"/>
                          <a:cs typeface="Calibri" panose="020F0502020204030204" pitchFamily="34" charset="0"/>
                        </a:rPr>
                        <a:t>d</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ng</a:t>
                      </a:r>
                      <a:r>
                        <a:rPr lang="en-US" sz="2000" kern="100" spc="200" dirty="0">
                          <a:effectLst/>
                          <a:latin typeface="Calibri" panose="020F0502020204030204" pitchFamily="34" charset="0"/>
                          <a:cs typeface="Calibri" panose="020F0502020204030204" pitchFamily="34" charset="0"/>
                        </a:rPr>
                        <a:t> </a:t>
                      </a:r>
                      <a:r>
                        <a:rPr lang="en-US" sz="2000" kern="100" spc="-10" dirty="0">
                          <a:effectLst/>
                          <a:latin typeface="Calibri" panose="020F0502020204030204" pitchFamily="34" charset="0"/>
                          <a:cs typeface="Calibri" panose="020F0502020204030204" pitchFamily="34" charset="0"/>
                        </a:rPr>
                        <a:t>INR</a:t>
                      </a:r>
                      <a:r>
                        <a:rPr lang="en-US" sz="2000" kern="100" spc="190" dirty="0">
                          <a:effectLst/>
                          <a:latin typeface="Calibri" panose="020F0502020204030204" pitchFamily="34" charset="0"/>
                          <a:cs typeface="Calibri" panose="020F0502020204030204" pitchFamily="34" charset="0"/>
                        </a:rPr>
                        <a:t> </a:t>
                      </a:r>
                      <a:r>
                        <a:rPr lang="en-US" sz="2000" kern="100" dirty="0">
                          <a:effectLst/>
                          <a:latin typeface="Calibri" panose="020F0502020204030204" pitchFamily="34" charset="0"/>
                          <a:cs typeface="Calibri" panose="020F0502020204030204" pitchFamily="34" charset="0"/>
                        </a:rPr>
                        <a:t>10</a:t>
                      </a:r>
                      <a:r>
                        <a:rPr lang="en-US" sz="2000" kern="100" spc="10" dirty="0">
                          <a:effectLst/>
                          <a:latin typeface="Calibri" panose="020F0502020204030204" pitchFamily="34" charset="0"/>
                          <a:cs typeface="Calibri" panose="020F0502020204030204" pitchFamily="34" charset="0"/>
                        </a:rPr>
                        <a:t>,</a:t>
                      </a:r>
                      <a:r>
                        <a:rPr lang="en-US" sz="2000" kern="100" dirty="0">
                          <a:effectLst/>
                          <a:latin typeface="Calibri" panose="020F0502020204030204" pitchFamily="34" charset="0"/>
                          <a:cs typeface="Calibri" panose="020F0502020204030204" pitchFamily="34" charset="0"/>
                        </a:rPr>
                        <a:t>000 du</a:t>
                      </a:r>
                      <a:r>
                        <a:rPr lang="en-US" sz="2000" kern="100" spc="30" dirty="0">
                          <a:effectLst/>
                          <a:latin typeface="Calibri" panose="020F0502020204030204" pitchFamily="34" charset="0"/>
                          <a:cs typeface="Calibri" panose="020F0502020204030204" pitchFamily="34" charset="0"/>
                        </a:rPr>
                        <a:t>r</a:t>
                      </a:r>
                      <a:r>
                        <a:rPr lang="en-US" sz="2000" kern="100" spc="-30" dirty="0">
                          <a:effectLst/>
                          <a:latin typeface="Calibri" panose="020F0502020204030204" pitchFamily="34" charset="0"/>
                          <a:cs typeface="Calibri" panose="020F0502020204030204" pitchFamily="34" charset="0"/>
                        </a:rPr>
                        <a:t>in</a:t>
                      </a:r>
                      <a:r>
                        <a:rPr lang="en-US" sz="2000" kern="100" dirty="0">
                          <a:effectLst/>
                          <a:latin typeface="Calibri" panose="020F0502020204030204" pitchFamily="34" charset="0"/>
                          <a:cs typeface="Calibri" panose="020F0502020204030204" pitchFamily="34" charset="0"/>
                        </a:rPr>
                        <a:t>g</a:t>
                      </a:r>
                      <a:r>
                        <a:rPr lang="en-US" sz="2000" kern="100" spc="-15" dirty="0">
                          <a:effectLst/>
                          <a:latin typeface="Calibri" panose="020F0502020204030204" pitchFamily="34" charset="0"/>
                          <a:cs typeface="Calibri" panose="020F0502020204030204" pitchFamily="34" charset="0"/>
                        </a:rPr>
                        <a:t> </a:t>
                      </a:r>
                      <a:r>
                        <a:rPr lang="en-US" sz="2000" kern="100" spc="25" dirty="0">
                          <a:effectLst/>
                          <a:latin typeface="Calibri" panose="020F0502020204030204" pitchFamily="34" charset="0"/>
                          <a:cs typeface="Calibri" panose="020F0502020204030204" pitchFamily="34" charset="0"/>
                        </a:rPr>
                        <a:t>t</a:t>
                      </a:r>
                      <a:r>
                        <a:rPr lang="en-US" sz="2000" kern="100" spc="-30" dirty="0">
                          <a:effectLst/>
                          <a:latin typeface="Calibri" panose="020F0502020204030204" pitchFamily="34" charset="0"/>
                          <a:cs typeface="Calibri" panose="020F0502020204030204" pitchFamily="34" charset="0"/>
                        </a:rPr>
                        <a:t>h</a:t>
                      </a:r>
                      <a:r>
                        <a:rPr lang="en-US" sz="2000" kern="100" dirty="0">
                          <a:effectLst/>
                          <a:latin typeface="Calibri" panose="020F0502020204030204" pitchFamily="34" charset="0"/>
                          <a:cs typeface="Calibri" panose="020F0502020204030204" pitchFamily="34" charset="0"/>
                        </a:rPr>
                        <a:t>e</a:t>
                      </a:r>
                      <a:r>
                        <a:rPr lang="en-US" sz="2000" kern="100" spc="-20" dirty="0">
                          <a:effectLst/>
                          <a:latin typeface="Calibri" panose="020F0502020204030204" pitchFamily="34" charset="0"/>
                          <a:cs typeface="Calibri" panose="020F0502020204030204" pitchFamily="34" charset="0"/>
                        </a:rPr>
                        <a:t> </a:t>
                      </a:r>
                      <a:r>
                        <a:rPr lang="en-US" sz="2000" kern="100" spc="-15" dirty="0">
                          <a:effectLst/>
                          <a:latin typeface="Calibri" panose="020F0502020204030204" pitchFamily="34" charset="0"/>
                          <a:cs typeface="Calibri" panose="020F0502020204030204" pitchFamily="34" charset="0"/>
                        </a:rPr>
                        <a:t>FY</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rowSpan="2">
                  <a:txBody>
                    <a:bodyPr/>
                    <a:lstStyle/>
                    <a:p>
                      <a:pPr marL="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 </a:t>
                      </a:r>
                      <a:r>
                        <a:rPr lang="en-US" sz="2000" kern="100" spc="-10" dirty="0">
                          <a:effectLst/>
                          <a:latin typeface="Calibri" panose="020F0502020204030204" pitchFamily="34" charset="0"/>
                          <a:cs typeface="Calibri" panose="020F0502020204030204" pitchFamily="34" charset="0"/>
                        </a:rPr>
                        <a:t>INR </a:t>
                      </a:r>
                      <a:r>
                        <a:rPr lang="en-US" sz="2000" kern="100" dirty="0">
                          <a:effectLst/>
                          <a:latin typeface="Calibri" panose="020F0502020204030204" pitchFamily="34" charset="0"/>
                          <a:cs typeface="Calibri" panose="020F0502020204030204" pitchFamily="34" charset="0"/>
                        </a:rPr>
                        <a:t>10</a:t>
                      </a:r>
                      <a:r>
                        <a:rPr lang="en-US" sz="2000" kern="100" spc="10" dirty="0">
                          <a:effectLst/>
                          <a:latin typeface="Calibri" panose="020F0502020204030204" pitchFamily="34" charset="0"/>
                          <a:cs typeface="Calibri" panose="020F0502020204030204" pitchFamily="34" charset="0"/>
                        </a:rPr>
                        <a:t>,</a:t>
                      </a:r>
                      <a:r>
                        <a:rPr lang="en-US" sz="2000" kern="100" dirty="0">
                          <a:effectLst/>
                          <a:latin typeface="Calibri" panose="020F0502020204030204" pitchFamily="34" charset="0"/>
                          <a:cs typeface="Calibri" panose="020F0502020204030204" pitchFamily="34" charset="0"/>
                        </a:rPr>
                        <a:t>000</a:t>
                      </a:r>
                      <a:r>
                        <a:rPr lang="en-US" sz="2000" kern="100" spc="255" dirty="0">
                          <a:effectLst/>
                          <a:latin typeface="Calibri" panose="020F0502020204030204" pitchFamily="34" charset="0"/>
                          <a:cs typeface="Calibri" panose="020F0502020204030204" pitchFamily="34" charset="0"/>
                        </a:rPr>
                        <a:t> </a:t>
                      </a:r>
                      <a:r>
                        <a:rPr lang="en-US" sz="2000" kern="100" spc="-30" dirty="0">
                          <a:effectLst/>
                          <a:latin typeface="Calibri" panose="020F0502020204030204" pitchFamily="34" charset="0"/>
                          <a:cs typeface="Calibri" panose="020F0502020204030204" pitchFamily="34" charset="0"/>
                        </a:rPr>
                        <a:t>i</a:t>
                      </a:r>
                      <a:r>
                        <a:rPr lang="en-US" sz="2000" kern="100" dirty="0">
                          <a:effectLst/>
                          <a:latin typeface="Calibri" panose="020F0502020204030204" pitchFamily="34" charset="0"/>
                          <a:cs typeface="Calibri" panose="020F0502020204030204" pitchFamily="34" charset="0"/>
                        </a:rPr>
                        <a:t>n</a:t>
                      </a:r>
                      <a:r>
                        <a:rPr lang="en-US" sz="2000" kern="100" spc="250" dirty="0">
                          <a:effectLst/>
                          <a:latin typeface="Calibri" panose="020F0502020204030204" pitchFamily="34" charset="0"/>
                          <a:cs typeface="Calibri" panose="020F0502020204030204" pitchFamily="34" charset="0"/>
                        </a:rPr>
                        <a:t> </a:t>
                      </a:r>
                      <a:r>
                        <a:rPr lang="en-US" sz="2000" kern="100" spc="5" dirty="0">
                          <a:effectLst/>
                          <a:latin typeface="Calibri" panose="020F0502020204030204" pitchFamily="34" charset="0"/>
                          <a:cs typeface="Calibri" panose="020F0502020204030204" pitchFamily="34" charset="0"/>
                        </a:rPr>
                        <a:t>r</a:t>
                      </a:r>
                      <a:r>
                        <a:rPr lang="en-US" sz="2000" kern="100" spc="-5" dirty="0">
                          <a:effectLst/>
                          <a:latin typeface="Calibri" panose="020F0502020204030204" pitchFamily="34" charset="0"/>
                          <a:cs typeface="Calibri" panose="020F0502020204030204" pitchFamily="34" charset="0"/>
                        </a:rPr>
                        <a:t>e</a:t>
                      </a:r>
                      <a:r>
                        <a:rPr lang="en-US" sz="2000" kern="100" spc="-10" dirty="0">
                          <a:effectLst/>
                          <a:latin typeface="Calibri" panose="020F0502020204030204" pitchFamily="34" charset="0"/>
                          <a:cs typeface="Calibri" panose="020F0502020204030204" pitchFamily="34" charset="0"/>
                        </a:rPr>
                        <a:t>s</a:t>
                      </a:r>
                      <a:r>
                        <a:rPr lang="en-US" sz="2000" kern="100" dirty="0">
                          <a:effectLst/>
                          <a:latin typeface="Calibri" panose="020F0502020204030204" pitchFamily="34" charset="0"/>
                          <a:cs typeface="Calibri" panose="020F0502020204030204" pitchFamily="34" charset="0"/>
                        </a:rPr>
                        <a:t>p</a:t>
                      </a:r>
                      <a:r>
                        <a:rPr lang="en-US" sz="2000" kern="100" spc="-5" dirty="0">
                          <a:effectLst/>
                          <a:latin typeface="Calibri" panose="020F0502020204030204" pitchFamily="34" charset="0"/>
                          <a:cs typeface="Calibri" panose="020F0502020204030204" pitchFamily="34" charset="0"/>
                        </a:rPr>
                        <a:t>ec</a:t>
                      </a:r>
                      <a:r>
                        <a:rPr lang="en-US" sz="2000" kern="100" dirty="0">
                          <a:effectLst/>
                          <a:latin typeface="Calibri" panose="020F0502020204030204" pitchFamily="34" charset="0"/>
                          <a:cs typeface="Calibri" panose="020F0502020204030204" pitchFamily="34" charset="0"/>
                        </a:rPr>
                        <a:t>t </a:t>
                      </a:r>
                      <a:r>
                        <a:rPr lang="en-US" sz="2000" b="1" kern="100" spc="20" dirty="0">
                          <a:effectLst/>
                          <a:latin typeface="Calibri" panose="020F0502020204030204" pitchFamily="34" charset="0"/>
                          <a:cs typeface="Calibri" panose="020F0502020204030204" pitchFamily="34" charset="0"/>
                        </a:rPr>
                        <a:t>o</a:t>
                      </a:r>
                      <a:r>
                        <a:rPr lang="en-US" sz="2000" b="1" kern="100" dirty="0">
                          <a:effectLst/>
                          <a:latin typeface="Calibri" panose="020F0502020204030204" pitchFamily="34" charset="0"/>
                          <a:cs typeface="Calibri" panose="020F0502020204030204" pitchFamily="34" charset="0"/>
                        </a:rPr>
                        <a:t>f</a:t>
                      </a:r>
                      <a:r>
                        <a:rPr lang="en-US" sz="2000" b="1" kern="100" spc="-50" dirty="0">
                          <a:effectLst/>
                          <a:latin typeface="Calibri" panose="020F0502020204030204" pitchFamily="34" charset="0"/>
                          <a:cs typeface="Calibri" panose="020F0502020204030204" pitchFamily="34" charset="0"/>
                        </a:rPr>
                        <a:t> </a:t>
                      </a:r>
                      <a:r>
                        <a:rPr lang="en-US" sz="2000" b="1" u="sng" kern="100" dirty="0">
                          <a:effectLst/>
                          <a:latin typeface="Calibri" panose="020F0502020204030204" pitchFamily="34" charset="0"/>
                          <a:cs typeface="Calibri" panose="020F0502020204030204" pitchFamily="34" charset="0"/>
                        </a:rPr>
                        <a:t>a</a:t>
                      </a:r>
                      <a:r>
                        <a:rPr lang="en-US" sz="2000" b="1" u="sng" kern="100" spc="-20" dirty="0">
                          <a:effectLst/>
                          <a:latin typeface="Calibri" panose="020F0502020204030204" pitchFamily="34" charset="0"/>
                          <a:cs typeface="Calibri" panose="020F0502020204030204" pitchFamily="34" charset="0"/>
                        </a:rPr>
                        <a:t> </a:t>
                      </a:r>
                      <a:r>
                        <a:rPr lang="en-US" sz="2000" b="1" u="sng" kern="100" spc="10" dirty="0">
                          <a:effectLst/>
                          <a:latin typeface="Calibri" panose="020F0502020204030204" pitchFamily="34" charset="0"/>
                          <a:cs typeface="Calibri" panose="020F0502020204030204" pitchFamily="34" charset="0"/>
                        </a:rPr>
                        <a:t>s</a:t>
                      </a:r>
                      <a:r>
                        <a:rPr lang="en-US" sz="2000" b="1" u="sng" kern="100" spc="-30" dirty="0">
                          <a:effectLst/>
                          <a:latin typeface="Calibri" panose="020F0502020204030204" pitchFamily="34" charset="0"/>
                          <a:cs typeface="Calibri" panose="020F0502020204030204" pitchFamily="34" charset="0"/>
                        </a:rPr>
                        <a:t>in</a:t>
                      </a:r>
                      <a:r>
                        <a:rPr lang="en-US" sz="2000" b="1" u="sng" kern="100" spc="20" dirty="0">
                          <a:effectLst/>
                          <a:latin typeface="Calibri" panose="020F0502020204030204" pitchFamily="34" charset="0"/>
                          <a:cs typeface="Calibri" panose="020F0502020204030204" pitchFamily="34" charset="0"/>
                        </a:rPr>
                        <a:t>g</a:t>
                      </a:r>
                      <a:r>
                        <a:rPr lang="en-US" sz="2000" b="1" u="sng" kern="100" spc="-30" dirty="0">
                          <a:effectLst/>
                          <a:latin typeface="Calibri" panose="020F0502020204030204" pitchFamily="34" charset="0"/>
                          <a:cs typeface="Calibri" panose="020F0502020204030204" pitchFamily="34" charset="0"/>
                        </a:rPr>
                        <a:t>l</a:t>
                      </a:r>
                      <a:r>
                        <a:rPr lang="en-US" sz="2000" b="1" u="sng" kern="100" dirty="0">
                          <a:effectLst/>
                          <a:latin typeface="Calibri" panose="020F0502020204030204" pitchFamily="34" charset="0"/>
                          <a:cs typeface="Calibri" panose="020F0502020204030204" pitchFamily="34" charset="0"/>
                        </a:rPr>
                        <a:t>e</a:t>
                      </a:r>
                      <a:r>
                        <a:rPr lang="en-US" sz="2000" b="1" u="sng" kern="100" spc="-15" dirty="0">
                          <a:effectLst/>
                          <a:latin typeface="Calibri" panose="020F0502020204030204" pitchFamily="34" charset="0"/>
                          <a:cs typeface="Calibri" panose="020F0502020204030204" pitchFamily="34" charset="0"/>
                        </a:rPr>
                        <a:t> </a:t>
                      </a:r>
                      <a:r>
                        <a:rPr lang="en-US" sz="2000" b="1" u="sng" kern="100" spc="25" dirty="0">
                          <a:effectLst/>
                          <a:latin typeface="Calibri" panose="020F0502020204030204" pitchFamily="34" charset="0"/>
                          <a:cs typeface="Calibri" panose="020F0502020204030204" pitchFamily="34" charset="0"/>
                        </a:rPr>
                        <a:t>t</a:t>
                      </a:r>
                      <a:r>
                        <a:rPr lang="en-US" sz="2000" b="1" u="sng" kern="100" spc="5" dirty="0">
                          <a:effectLst/>
                          <a:latin typeface="Calibri" panose="020F0502020204030204" pitchFamily="34" charset="0"/>
                          <a:cs typeface="Calibri" panose="020F0502020204030204" pitchFamily="34" charset="0"/>
                        </a:rPr>
                        <a:t>r</a:t>
                      </a:r>
                      <a:r>
                        <a:rPr lang="en-US" sz="2000" b="1" u="sng" kern="100" spc="-5" dirty="0">
                          <a:effectLst/>
                          <a:latin typeface="Calibri" panose="020F0502020204030204" pitchFamily="34" charset="0"/>
                          <a:cs typeface="Calibri" panose="020F0502020204030204" pitchFamily="34" charset="0"/>
                        </a:rPr>
                        <a:t>a</a:t>
                      </a:r>
                      <a:r>
                        <a:rPr lang="en-US" sz="2000" b="1" u="sng" kern="100" spc="-30" dirty="0">
                          <a:effectLst/>
                          <a:latin typeface="Calibri" panose="020F0502020204030204" pitchFamily="34" charset="0"/>
                          <a:cs typeface="Calibri" panose="020F0502020204030204" pitchFamily="34" charset="0"/>
                        </a:rPr>
                        <a:t>n</a:t>
                      </a:r>
                      <a:r>
                        <a:rPr lang="en-US" sz="2000" b="1" u="sng" kern="100" spc="-10" dirty="0">
                          <a:effectLst/>
                          <a:latin typeface="Calibri" panose="020F0502020204030204" pitchFamily="34" charset="0"/>
                          <a:cs typeface="Calibri" panose="020F0502020204030204" pitchFamily="34" charset="0"/>
                        </a:rPr>
                        <a:t>s</a:t>
                      </a:r>
                      <a:r>
                        <a:rPr lang="en-US" sz="2000" b="1" u="sng" kern="100" spc="-5" dirty="0">
                          <a:effectLst/>
                          <a:latin typeface="Calibri" panose="020F0502020204030204" pitchFamily="34" charset="0"/>
                          <a:cs typeface="Calibri" panose="020F0502020204030204" pitchFamily="34" charset="0"/>
                        </a:rPr>
                        <a:t>ac</a:t>
                      </a:r>
                      <a:r>
                        <a:rPr lang="en-US" sz="2000" b="1" u="sng" kern="100" spc="50" dirty="0">
                          <a:effectLst/>
                          <a:latin typeface="Calibri" panose="020F0502020204030204" pitchFamily="34" charset="0"/>
                          <a:cs typeface="Calibri" panose="020F0502020204030204" pitchFamily="34" charset="0"/>
                        </a:rPr>
                        <a:t>t</a:t>
                      </a:r>
                      <a:r>
                        <a:rPr lang="en-US" sz="2000" b="1" u="sng" kern="100" spc="-50" dirty="0">
                          <a:effectLst/>
                          <a:latin typeface="Calibri" panose="020F0502020204030204" pitchFamily="34" charset="0"/>
                          <a:cs typeface="Calibri" panose="020F0502020204030204" pitchFamily="34" charset="0"/>
                        </a:rPr>
                        <a:t>i</a:t>
                      </a:r>
                      <a:r>
                        <a:rPr lang="en-US" sz="2000" b="1" u="sng" kern="100" spc="20" dirty="0">
                          <a:effectLst/>
                          <a:latin typeface="Calibri" panose="020F0502020204030204" pitchFamily="34" charset="0"/>
                          <a:cs typeface="Calibri" panose="020F0502020204030204" pitchFamily="34" charset="0"/>
                        </a:rPr>
                        <a:t>o</a:t>
                      </a:r>
                      <a:r>
                        <a:rPr lang="en-US" sz="2000" b="1" u="sng" kern="100" dirty="0">
                          <a:effectLst/>
                          <a:latin typeface="Calibri" panose="020F0502020204030204" pitchFamily="34" charset="0"/>
                          <a:cs typeface="Calibri" panose="020F0502020204030204" pitchFamily="34" charset="0"/>
                        </a:rPr>
                        <a:t>n</a:t>
                      </a:r>
                    </a:p>
                  </a:txBody>
                  <a:tcPr marL="0" marR="0" marT="0" marB="0"/>
                </a:tc>
                <a:extLst>
                  <a:ext uri="{0D108BD9-81ED-4DB2-BD59-A6C34878D82A}">
                    <a16:rowId xmlns:a16="http://schemas.microsoft.com/office/drawing/2014/main" val="1870587600"/>
                  </a:ext>
                </a:extLst>
              </a:tr>
              <a:tr h="523941">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6.</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194BB- Winnings from Horse Race</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61622558"/>
                  </a:ext>
                </a:extLst>
              </a:tr>
              <a:tr h="374505">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7. </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194D- Insurance Commission</a:t>
                      </a:r>
                    </a:p>
                    <a:p>
                      <a:pPr marL="68580" marR="0">
                        <a:lnSpc>
                          <a:spcPct val="107000"/>
                        </a:lnSpc>
                        <a:spcBef>
                          <a:spcPts val="0"/>
                        </a:spcBef>
                        <a:spcAft>
                          <a:spcPts val="0"/>
                        </a:spcAft>
                      </a:pP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15, 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20,000</a:t>
                      </a:r>
                    </a:p>
                  </a:txBody>
                  <a:tcPr marL="0" marR="0" marT="0" marB="0"/>
                </a:tc>
                <a:extLst>
                  <a:ext uri="{0D108BD9-81ED-4DB2-BD59-A6C34878D82A}">
                    <a16:rowId xmlns:a16="http://schemas.microsoft.com/office/drawing/2014/main" val="3892099927"/>
                  </a:ext>
                </a:extLst>
              </a:tr>
            </a:tbl>
          </a:graphicData>
        </a:graphic>
      </p:graphicFrame>
    </p:spTree>
    <p:extLst>
      <p:ext uri="{BB962C8B-B14F-4D97-AF65-F5344CB8AC3E}">
        <p14:creationId xmlns:p14="http://schemas.microsoft.com/office/powerpoint/2010/main" val="1923865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12777" y="224306"/>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flipV="1">
            <a:off x="912777" y="889497"/>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dirty="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graphicFrame>
        <p:nvGraphicFramePr>
          <p:cNvPr id="3" name="Table 2">
            <a:extLst>
              <a:ext uri="{FF2B5EF4-FFF2-40B4-BE49-F238E27FC236}">
                <a16:creationId xmlns:a16="http://schemas.microsoft.com/office/drawing/2014/main" id="{CC7AC7F7-93F9-D4DC-77A4-FA295D589A10}"/>
              </a:ext>
            </a:extLst>
          </p:cNvPr>
          <p:cNvGraphicFramePr>
            <a:graphicFrameLocks noGrp="1"/>
          </p:cNvGraphicFramePr>
          <p:nvPr>
            <p:extLst>
              <p:ext uri="{D42A27DB-BD31-4B8C-83A1-F6EECF244321}">
                <p14:modId xmlns:p14="http://schemas.microsoft.com/office/powerpoint/2010/main" val="353669475"/>
              </p:ext>
            </p:extLst>
          </p:nvPr>
        </p:nvGraphicFramePr>
        <p:xfrm>
          <a:off x="912776" y="1062148"/>
          <a:ext cx="13084577" cy="7053743"/>
        </p:xfrm>
        <a:graphic>
          <a:graphicData uri="http://schemas.openxmlformats.org/drawingml/2006/table">
            <a:tbl>
              <a:tblPr>
                <a:tableStyleId>{5C22544A-7EE6-4342-B048-85BDC9FD1C3A}</a:tableStyleId>
              </a:tblPr>
              <a:tblGrid>
                <a:gridCol w="836337">
                  <a:extLst>
                    <a:ext uri="{9D8B030D-6E8A-4147-A177-3AD203B41FA5}">
                      <a16:colId xmlns:a16="http://schemas.microsoft.com/office/drawing/2014/main" val="2859949238"/>
                    </a:ext>
                  </a:extLst>
                </a:gridCol>
                <a:gridCol w="6445318">
                  <a:extLst>
                    <a:ext uri="{9D8B030D-6E8A-4147-A177-3AD203B41FA5}">
                      <a16:colId xmlns:a16="http://schemas.microsoft.com/office/drawing/2014/main" val="458949358"/>
                    </a:ext>
                  </a:extLst>
                </a:gridCol>
                <a:gridCol w="3042138">
                  <a:extLst>
                    <a:ext uri="{9D8B030D-6E8A-4147-A177-3AD203B41FA5}">
                      <a16:colId xmlns:a16="http://schemas.microsoft.com/office/drawing/2014/main" val="2395167805"/>
                    </a:ext>
                  </a:extLst>
                </a:gridCol>
                <a:gridCol w="2760784">
                  <a:extLst>
                    <a:ext uri="{9D8B030D-6E8A-4147-A177-3AD203B41FA5}">
                      <a16:colId xmlns:a16="http://schemas.microsoft.com/office/drawing/2014/main" val="2526948560"/>
                    </a:ext>
                  </a:extLst>
                </a:gridCol>
              </a:tblGrid>
              <a:tr h="746529">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8.</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194G - Income by way of commission, prize etc. on</a:t>
                      </a:r>
                    </a:p>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lottery tickets</a:t>
                      </a:r>
                    </a:p>
                    <a:p>
                      <a:pPr marL="68580" marR="0">
                        <a:lnSpc>
                          <a:spcPct val="107000"/>
                        </a:lnSpc>
                        <a:spcBef>
                          <a:spcPts val="0"/>
                        </a:spcBef>
                        <a:spcAft>
                          <a:spcPts val="0"/>
                        </a:spcAft>
                      </a:pP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15,000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20,000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3481561615"/>
                  </a:ext>
                </a:extLst>
              </a:tr>
              <a:tr h="491966">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9.</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194H - Commission or brokerage</a:t>
                      </a:r>
                    </a:p>
                    <a:p>
                      <a:pPr marL="68580" marR="0">
                        <a:lnSpc>
                          <a:spcPct val="107000"/>
                        </a:lnSpc>
                        <a:spcBef>
                          <a:spcPts val="0"/>
                        </a:spcBef>
                        <a:spcAft>
                          <a:spcPts val="0"/>
                        </a:spcAft>
                      </a:pP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15,000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20,000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918582488"/>
                  </a:ext>
                </a:extLst>
              </a:tr>
              <a:tr h="746529">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194-I Rent</a:t>
                      </a:r>
                    </a:p>
                    <a:p>
                      <a:pPr marL="68580" marR="0">
                        <a:lnSpc>
                          <a:spcPct val="107000"/>
                        </a:lnSpc>
                        <a:spcBef>
                          <a:spcPts val="0"/>
                        </a:spcBef>
                        <a:spcAft>
                          <a:spcPts val="0"/>
                        </a:spcAft>
                      </a:pP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68580" marR="0">
                        <a:lnSpc>
                          <a:spcPct val="107000"/>
                        </a:lnSpc>
                        <a:spcBef>
                          <a:spcPts val="0"/>
                        </a:spcBef>
                        <a:spcAft>
                          <a:spcPts val="0"/>
                        </a:spcAft>
                      </a:pP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2.4 Lakh (INR 0.24 million) </a:t>
                      </a:r>
                      <a:r>
                        <a:rPr lang="en-US" sz="2000" b="1" kern="100" dirty="0">
                          <a:effectLst/>
                          <a:latin typeface="Calibri" panose="020F0502020204030204" pitchFamily="34" charset="0"/>
                          <a:cs typeface="Calibri" panose="020F0502020204030204" pitchFamily="34" charset="0"/>
                        </a:rPr>
                        <a:t>during the FY</a:t>
                      </a:r>
                      <a:endParaRPr lang="en-US" sz="20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50,000 per month</a:t>
                      </a:r>
                    </a:p>
                    <a:p>
                      <a:pPr marL="68580" marR="0">
                        <a:lnSpc>
                          <a:spcPct val="107000"/>
                        </a:lnSpc>
                        <a:spcBef>
                          <a:spcPts val="0"/>
                        </a:spcBef>
                        <a:spcAft>
                          <a:spcPts val="0"/>
                        </a:spcAft>
                      </a:pPr>
                      <a:r>
                        <a:rPr lang="en-US" sz="2000" b="1" kern="100" dirty="0">
                          <a:effectLst/>
                          <a:latin typeface="Calibri" panose="020F0502020204030204" pitchFamily="34" charset="0"/>
                          <a:cs typeface="Calibri" panose="020F0502020204030204" pitchFamily="34" charset="0"/>
                        </a:rPr>
                        <a:t>or part of a month</a:t>
                      </a:r>
                      <a:endParaRPr lang="en-US" sz="20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2478822024"/>
                  </a:ext>
                </a:extLst>
              </a:tr>
              <a:tr h="746529">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11.</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194J - Fee for professional/technical services/Royalty/any sum referred to in clause (va) of section 28</a:t>
                      </a:r>
                    </a:p>
                    <a:p>
                      <a:pPr marL="68580" marR="0">
                        <a:lnSpc>
                          <a:spcPct val="107000"/>
                        </a:lnSpc>
                        <a:spcBef>
                          <a:spcPts val="0"/>
                        </a:spcBef>
                        <a:spcAft>
                          <a:spcPts val="0"/>
                        </a:spcAft>
                      </a:pP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30,000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50,000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3767441499"/>
                  </a:ext>
                </a:extLst>
              </a:tr>
              <a:tr h="1001093">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12.</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194K- Income in respect of the units of Mutual fund specified u/s 10(23D)/ units from the Administrator of the specified undertaking units from the specified company</a:t>
                      </a:r>
                    </a:p>
                    <a:p>
                      <a:pPr marL="68580" marR="0">
                        <a:lnSpc>
                          <a:spcPct val="107000"/>
                        </a:lnSpc>
                        <a:spcBef>
                          <a:spcPts val="0"/>
                        </a:spcBef>
                        <a:spcAft>
                          <a:spcPts val="0"/>
                        </a:spcAft>
                      </a:pP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5,000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10,000</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372162757"/>
                  </a:ext>
                </a:extLst>
              </a:tr>
              <a:tr h="523634">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13.</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194LA - Income by way of enhanced compensation</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2.5 Lakh (0.25 million)</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5 Lakh (0.5 million)</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797354520"/>
                  </a:ext>
                </a:extLst>
              </a:tr>
              <a:tr h="746529">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14.</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TCS on remittance under the liberalized remittance scheme and for overseas tour programme package</a:t>
                      </a:r>
                    </a:p>
                    <a:p>
                      <a:pPr marL="68580" marR="0">
                        <a:lnSpc>
                          <a:spcPct val="107000"/>
                        </a:lnSpc>
                        <a:spcBef>
                          <a:spcPts val="0"/>
                        </a:spcBef>
                        <a:spcAft>
                          <a:spcPts val="0"/>
                        </a:spcAft>
                      </a:pP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7 lakh (0.7 million)</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10 lakh (1 million)</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3451233726"/>
                  </a:ext>
                </a:extLst>
              </a:tr>
              <a:tr h="746529">
                <a:tc>
                  <a:txBody>
                    <a:bodyPr/>
                    <a:lstStyle/>
                    <a:p>
                      <a:pPr marL="68580" marR="0" algn="ctr">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15.</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TCS on remittance of any sum out of loan from specified financial institution for education</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kern="100" dirty="0">
                          <a:effectLst/>
                          <a:latin typeface="Calibri" panose="020F0502020204030204" pitchFamily="34" charset="0"/>
                          <a:cs typeface="Calibri" panose="020F0502020204030204" pitchFamily="34" charset="0"/>
                        </a:rPr>
                        <a:t>INR 7 lakh (0.7 million)</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a:txBody>
                    <a:bodyPr/>
                    <a:lstStyle/>
                    <a:p>
                      <a:pPr marL="68580" marR="0">
                        <a:lnSpc>
                          <a:spcPct val="107000"/>
                        </a:lnSpc>
                        <a:spcBef>
                          <a:spcPts val="0"/>
                        </a:spcBef>
                        <a:spcAft>
                          <a:spcPts val="0"/>
                        </a:spcAft>
                      </a:pPr>
                      <a:r>
                        <a:rPr lang="en-US" sz="2000" b="1" kern="100" dirty="0">
                          <a:effectLst/>
                          <a:latin typeface="Calibri" panose="020F0502020204030204" pitchFamily="34" charset="0"/>
                          <a:cs typeface="Calibri" panose="020F0502020204030204" pitchFamily="34" charset="0"/>
                        </a:rPr>
                        <a:t>TCS not applicable</a:t>
                      </a:r>
                      <a:endParaRPr lang="en-US" sz="20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extLst>
                  <a:ext uri="{0D108BD9-81ED-4DB2-BD59-A6C34878D82A}">
                    <a16:rowId xmlns:a16="http://schemas.microsoft.com/office/drawing/2014/main" val="110921570"/>
                  </a:ext>
                </a:extLst>
              </a:tr>
            </a:tbl>
          </a:graphicData>
        </a:graphic>
      </p:graphicFrame>
    </p:spTree>
    <p:extLst>
      <p:ext uri="{BB962C8B-B14F-4D97-AF65-F5344CB8AC3E}">
        <p14:creationId xmlns:p14="http://schemas.microsoft.com/office/powerpoint/2010/main" val="3900141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724082" y="206220"/>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a:off x="724082" y="906844"/>
            <a:ext cx="9599432"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695151" y="1197831"/>
            <a:ext cx="13173340" cy="3785611"/>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z</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of</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ax</a:t>
            </a:r>
            <a:r>
              <a:rPr lang="en-US" sz="2400" b="1" u="sng"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du</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 at</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ou</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just">
              <a:spcBef>
                <a:spcPts val="0"/>
              </a:spcBef>
              <a:spcAft>
                <a:spcPts val="0"/>
              </a:spcAft>
              <a:buFont typeface="Arial" panose="020B0604020202020204" pitchFamily="34" charset="0"/>
              <a:buChar char="•"/>
            </a:pP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3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du</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 f</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u="sng"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b="1" u="sng" spc="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ion</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194</a:t>
            </a:r>
            <a:r>
              <a:rPr lang="en-US" sz="2400" b="1" u="sng" spc="-1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u="sng" spc="15"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C</a:t>
            </a:r>
            <a:endParaRPr lang="en-US" sz="2400" b="1" u="sng" dirty="0">
              <a:latin typeface="Calibri" panose="020F0502020204030204" pitchFamily="34" charset="0"/>
              <a:ea typeface="Times New Roman" panose="02020603050405020304" pitchFamily="18" charset="0"/>
              <a:cs typeface="Calibri" panose="020F0502020204030204" pitchFamily="34" charset="0"/>
            </a:endParaRPr>
          </a:p>
          <a:p>
            <a:pPr marR="0" lvl="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194</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B</a:t>
            </a:r>
            <a:r>
              <a:rPr lang="en-US" sz="2400"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qu</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w</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ny</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p</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by</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b="1"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4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 to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nv</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g</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nv</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7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 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b</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6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k</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ng</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7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du</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6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in</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x</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lgn="just">
              <a:spcBef>
                <a:spcPts val="0"/>
              </a:spcBef>
              <a:spcAft>
                <a:spcPts val="0"/>
              </a:spcAft>
              <a:buFontTx/>
              <a:buChar char="-"/>
            </a:pP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25</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5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v</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r a</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HUF</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lgn="just">
              <a:spcBef>
                <a:spcPts val="0"/>
              </a:spcBef>
              <a:spcAft>
                <a:spcPts val="0"/>
              </a:spcAft>
              <a:buFontTx/>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30</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ny</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R="0" lvl="0" algn="just">
              <a:spcBef>
                <a:spcPts val="0"/>
              </a:spcBef>
              <a:spcAft>
                <a:spcPts val="0"/>
              </a:spcAft>
            </a:pPr>
            <a:r>
              <a:rPr lang="en-US" sz="24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dirty="0">
                <a:effectLst/>
                <a:latin typeface="Calibri" panose="020F0502020204030204" pitchFamily="34" charset="0"/>
                <a:ea typeface="Times New Roman" panose="02020603050405020304" pitchFamily="18" charset="0"/>
                <a:cs typeface="Calibri" panose="020F0502020204030204" pitchFamily="34" charset="0"/>
              </a:rPr>
              <a:t>S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3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u</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b="1"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b="1"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194</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L</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dirty="0">
                <a:effectLst/>
                <a:latin typeface="Calibri" panose="020F0502020204030204" pitchFamily="34" charset="0"/>
                <a:ea typeface="Times New Roman" panose="02020603050405020304" pitchFamily="18" charset="0"/>
                <a:cs typeface="Calibri" panose="020F0502020204030204" pitchFamily="34" charset="0"/>
              </a:rPr>
              <a:t>C</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b</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du</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ce</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m</a:t>
            </a:r>
            <a:r>
              <a:rPr lang="en-US" sz="2400" b="1" spc="-4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25%</a:t>
            </a:r>
            <a:r>
              <a:rPr lang="en-US" sz="2400" b="1" spc="29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b="1"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a:t>
            </a:r>
            <a:r>
              <a:rPr lang="en-US" sz="24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30%</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to 10%</a:t>
            </a:r>
            <a:r>
              <a:rPr lang="en-US" sz="2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h</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or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s s</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c</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y</a:t>
            </a:r>
            <a:r>
              <a:rPr lang="en-US" sz="24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o</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ze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g</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u</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l</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2400" dirty="0">
                <a:effectLst/>
                <a:latin typeface="Calibri" panose="020F0502020204030204" pitchFamily="34" charset="0"/>
                <a:ea typeface="Times New Roman" panose="02020603050405020304" pitchFamily="18" charset="0"/>
                <a:cs typeface="Calibri" panose="020F0502020204030204" pitchFamily="34" charset="0"/>
              </a:rPr>
              <a:t>d.</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65314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987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a:off x="933101" y="1347170"/>
            <a:ext cx="9650232"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p:cNvSpPr txBox="1"/>
          <p:nvPr/>
        </p:nvSpPr>
        <p:spPr>
          <a:xfrm>
            <a:off x="874758" y="1408481"/>
            <a:ext cx="12697111" cy="3379346"/>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Definition of “forest produce” </a:t>
            </a:r>
            <a:r>
              <a:rPr lang="en-US" sz="2400" b="1" u="sng" dirty="0" err="1">
                <a:effectLst/>
                <a:latin typeface="Calibri" panose="020F0502020204030204" pitchFamily="34" charset="0"/>
                <a:ea typeface="Times New Roman" panose="02020603050405020304" pitchFamily="18" charset="0"/>
                <a:cs typeface="Calibri" panose="020F0502020204030204" pitchFamily="34" charset="0"/>
              </a:rPr>
              <a:t>rationalised</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Section 206C(1) states that every seller shall collect tax at source from the buyer of goods of certain specified nature at a rate of 2.5% on sale of goods of the following nature:</a:t>
            </a:r>
          </a:p>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Timber obtained under a forest lease,</a:t>
            </a:r>
          </a:p>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Timber obtained by any mode other than under a forest lease,</a:t>
            </a:r>
          </a:p>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Any other forest produce not being timber or tendu leaves</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algn="l"/>
            <a:r>
              <a:rPr lang="en-US" sz="2400" b="1" dirty="0">
                <a:latin typeface="Calibri" panose="020F0502020204030204" pitchFamily="34" charset="0"/>
                <a:cs typeface="Calibri" panose="020F0502020204030204" pitchFamily="34" charset="0"/>
              </a:rPr>
              <a:t>Now only such forest produce (other than timber or tendu leaves) which are obtained under a forest lease will be liable for TCS</a:t>
            </a:r>
            <a:r>
              <a:rPr lang="en-US" sz="2400" dirty="0">
                <a:latin typeface="Calibri" panose="020F0502020204030204" pitchFamily="34" charset="0"/>
                <a:cs typeface="Calibri" panose="020F0502020204030204" pitchFamily="34" charset="0"/>
              </a:rPr>
              <a:t>. This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w</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ll</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ke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il 1,</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2025.</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2" name="Table 1">
            <a:extLst>
              <a:ext uri="{FF2B5EF4-FFF2-40B4-BE49-F238E27FC236}">
                <a16:creationId xmlns:a16="http://schemas.microsoft.com/office/drawing/2014/main" id="{2996FC2D-0734-DD81-B5A9-B39785EBB18C}"/>
              </a:ext>
            </a:extLst>
          </p:cNvPr>
          <p:cNvGraphicFramePr>
            <a:graphicFrameLocks noGrp="1"/>
          </p:cNvGraphicFramePr>
          <p:nvPr>
            <p:extLst>
              <p:ext uri="{D42A27DB-BD31-4B8C-83A1-F6EECF244321}">
                <p14:modId xmlns:p14="http://schemas.microsoft.com/office/powerpoint/2010/main" val="4065345133"/>
              </p:ext>
            </p:extLst>
          </p:nvPr>
        </p:nvGraphicFramePr>
        <p:xfrm>
          <a:off x="874758" y="5040797"/>
          <a:ext cx="11441926" cy="2554833"/>
        </p:xfrm>
        <a:graphic>
          <a:graphicData uri="http://schemas.openxmlformats.org/drawingml/2006/table">
            <a:tbl>
              <a:tblPr firstRow="1" firstCol="1" bandRow="1">
                <a:tableStyleId>{5C22544A-7EE6-4342-B048-85BDC9FD1C3A}</a:tableStyleId>
              </a:tblPr>
              <a:tblGrid>
                <a:gridCol w="1645843">
                  <a:extLst>
                    <a:ext uri="{9D8B030D-6E8A-4147-A177-3AD203B41FA5}">
                      <a16:colId xmlns:a16="http://schemas.microsoft.com/office/drawing/2014/main" val="2353653948"/>
                    </a:ext>
                  </a:extLst>
                </a:gridCol>
                <a:gridCol w="6468723">
                  <a:extLst>
                    <a:ext uri="{9D8B030D-6E8A-4147-A177-3AD203B41FA5}">
                      <a16:colId xmlns:a16="http://schemas.microsoft.com/office/drawing/2014/main" val="2695818155"/>
                    </a:ext>
                  </a:extLst>
                </a:gridCol>
                <a:gridCol w="1663680">
                  <a:extLst>
                    <a:ext uri="{9D8B030D-6E8A-4147-A177-3AD203B41FA5}">
                      <a16:colId xmlns:a16="http://schemas.microsoft.com/office/drawing/2014/main" val="1924589165"/>
                    </a:ext>
                  </a:extLst>
                </a:gridCol>
                <a:gridCol w="1663680">
                  <a:extLst>
                    <a:ext uri="{9D8B030D-6E8A-4147-A177-3AD203B41FA5}">
                      <a16:colId xmlns:a16="http://schemas.microsoft.com/office/drawing/2014/main" val="658175238"/>
                    </a:ext>
                  </a:extLst>
                </a:gridCol>
              </a:tblGrid>
              <a:tr h="818180">
                <a:tc>
                  <a:txBody>
                    <a:bodyPr/>
                    <a:lstStyle/>
                    <a:p>
                      <a:pPr marL="0" marR="0" algn="ctr">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SN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Nature of goods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Existing Rate of TCS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Amended Rate of TCS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07538849"/>
                  </a:ext>
                </a:extLst>
              </a:tr>
              <a:tr h="834924">
                <a:tc>
                  <a:txBody>
                    <a:bodyPr/>
                    <a:lstStyle/>
                    <a:p>
                      <a:pPr marL="0" marR="0">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Clause (iii)</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Timber or any other forest produce (not being tendu leaves) obtained under a forest lease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2.5%</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2%</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037673291"/>
                  </a:ext>
                </a:extLst>
              </a:tr>
              <a:tr h="901729">
                <a:tc>
                  <a:txBody>
                    <a:bodyPr/>
                    <a:lstStyle/>
                    <a:p>
                      <a:pPr marL="0" marR="0">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Clause (iv)</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Timber obtained by any mode other than under a forest lease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2.5%</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Calibri" panose="020F0502020204030204" pitchFamily="34" charset="0"/>
                          <a:cs typeface="Calibri" panose="020F0502020204030204" pitchFamily="34" charset="0"/>
                        </a:rPr>
                        <a:t>2%</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61062571"/>
                  </a:ext>
                </a:extLst>
              </a:tr>
            </a:tbl>
          </a:graphicData>
        </a:graphic>
      </p:graphicFrame>
    </p:spTree>
    <p:extLst>
      <p:ext uri="{BB962C8B-B14F-4D97-AF65-F5344CB8AC3E}">
        <p14:creationId xmlns:p14="http://schemas.microsoft.com/office/powerpoint/2010/main" val="248172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097" y="469667"/>
            <a:ext cx="10406353"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RATES OF INCOME-TAX</a:t>
            </a:r>
          </a:p>
        </p:txBody>
      </p:sp>
      <p:sp>
        <p:nvSpPr>
          <p:cNvPr id="147" name="Google Shape;147;p17"/>
          <p:cNvSpPr/>
          <p:nvPr/>
        </p:nvSpPr>
        <p:spPr>
          <a:xfrm flipV="1">
            <a:off x="933097" y="1187856"/>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p:cNvSpPr txBox="1"/>
          <p:nvPr/>
        </p:nvSpPr>
        <p:spPr>
          <a:xfrm>
            <a:off x="897932" y="1489334"/>
            <a:ext cx="12589468" cy="6370934"/>
          </a:xfrm>
          <a:prstGeom prst="rect">
            <a:avLst/>
          </a:prstGeom>
          <a:noFill/>
          <a:ln>
            <a:noFill/>
          </a:ln>
        </p:spPr>
        <p:txBody>
          <a:bodyPr spcFirstLastPara="1" wrap="square" lIns="91425" tIns="45700" rIns="91425" bIns="45700" anchor="t" anchorCtr="0">
            <a:spAutoFit/>
          </a:bodyPr>
          <a:lstStyle/>
          <a:p>
            <a:pPr algn="just"/>
            <a:r>
              <a:rPr lang="en-US" sz="2400" spc="-5" dirty="0">
                <a:effectLst/>
                <a:latin typeface="Calibri" panose="020F0502020204030204" pitchFamily="34" charset="0"/>
                <a:ea typeface="Calibri" panose="020F0502020204030204" pitchFamily="34" charset="0"/>
                <a:cs typeface="Calibri" panose="020F0502020204030204" pitchFamily="34" charset="0"/>
              </a:rPr>
              <a:t>W</a:t>
            </a:r>
            <a:r>
              <a:rPr lang="en-US" sz="2400" dirty="0">
                <a:effectLst/>
                <a:latin typeface="Calibri" panose="020F0502020204030204" pitchFamily="34" charset="0"/>
                <a:ea typeface="Calibri" panose="020F0502020204030204" pitchFamily="34" charset="0"/>
                <a:cs typeface="Calibri" panose="020F0502020204030204" pitchFamily="34" charset="0"/>
              </a:rPr>
              <a:t>ith</a:t>
            </a:r>
            <a:r>
              <a:rPr lang="en-US" sz="2400" spc="165" dirty="0">
                <a:effectLst/>
                <a:latin typeface="Calibri" panose="020F0502020204030204" pitchFamily="34" charset="0"/>
                <a:ea typeface="Calibri" panose="020F0502020204030204" pitchFamily="34" charset="0"/>
                <a:cs typeface="Calibri" panose="020F0502020204030204" pitchFamily="34" charset="0"/>
              </a:rPr>
              <a:t> </a:t>
            </a:r>
            <a:r>
              <a:rPr lang="en-US" sz="2400" spc="-5" dirty="0">
                <a:effectLst/>
                <a:latin typeface="Calibri" panose="020F0502020204030204" pitchFamily="34" charset="0"/>
                <a:ea typeface="Calibri" panose="020F0502020204030204" pitchFamily="34" charset="0"/>
                <a:cs typeface="Calibri" panose="020F0502020204030204" pitchFamily="34" charset="0"/>
              </a:rPr>
              <a:t>e</a:t>
            </a:r>
            <a:r>
              <a:rPr lang="en-US" sz="2400" dirty="0">
                <a:effectLst/>
                <a:latin typeface="Calibri" panose="020F0502020204030204" pitchFamily="34" charset="0"/>
                <a:ea typeface="Calibri" panose="020F0502020204030204" pitchFamily="34" charset="0"/>
                <a:cs typeface="Calibri" panose="020F0502020204030204" pitchFamily="34" charset="0"/>
              </a:rPr>
              <a:t>f</a:t>
            </a:r>
            <a:r>
              <a:rPr lang="en-US" sz="2400" spc="-10" dirty="0">
                <a:effectLst/>
                <a:latin typeface="Calibri" panose="020F0502020204030204" pitchFamily="34" charset="0"/>
                <a:ea typeface="Calibri" panose="020F0502020204030204" pitchFamily="34" charset="0"/>
                <a:cs typeface="Calibri" panose="020F0502020204030204" pitchFamily="34" charset="0"/>
              </a:rPr>
              <a:t>f</a:t>
            </a:r>
            <a:r>
              <a:rPr lang="en-US" sz="2400" spc="5" dirty="0">
                <a:effectLst/>
                <a:latin typeface="Calibri" panose="020F0502020204030204" pitchFamily="34" charset="0"/>
                <a:ea typeface="Calibri" panose="020F0502020204030204" pitchFamily="34" charset="0"/>
                <a:cs typeface="Calibri" panose="020F0502020204030204" pitchFamily="34" charset="0"/>
              </a:rPr>
              <a:t>e</a:t>
            </a:r>
            <a:r>
              <a:rPr lang="en-US" sz="2400" spc="-5" dirty="0">
                <a:effectLst/>
                <a:latin typeface="Calibri" panose="020F0502020204030204" pitchFamily="34" charset="0"/>
                <a:ea typeface="Calibri" panose="020F0502020204030204" pitchFamily="34" charset="0"/>
                <a:cs typeface="Calibri" panose="020F0502020204030204" pitchFamily="34" charset="0"/>
              </a:rPr>
              <a:t>c</a:t>
            </a:r>
            <a:r>
              <a:rPr lang="en-US" sz="2400" dirty="0">
                <a:effectLst/>
                <a:latin typeface="Calibri" panose="020F0502020204030204" pitchFamily="34" charset="0"/>
                <a:ea typeface="Calibri" panose="020F0502020204030204" pitchFamily="34" charset="0"/>
                <a:cs typeface="Calibri" panose="020F0502020204030204" pitchFamily="34" charset="0"/>
              </a:rPr>
              <a:t>t</a:t>
            </a:r>
            <a:r>
              <a:rPr lang="en-US" sz="2400" spc="165"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f</a:t>
            </a:r>
            <a:r>
              <a:rPr lang="en-US" sz="2400" spc="-10" dirty="0">
                <a:effectLst/>
                <a:latin typeface="Calibri" panose="020F0502020204030204" pitchFamily="34" charset="0"/>
                <a:ea typeface="Calibri" panose="020F0502020204030204" pitchFamily="34" charset="0"/>
                <a:cs typeface="Calibri" panose="020F0502020204030204" pitchFamily="34" charset="0"/>
              </a:rPr>
              <a:t>r</a:t>
            </a:r>
            <a:r>
              <a:rPr lang="en-US" sz="2400" dirty="0">
                <a:effectLst/>
                <a:latin typeface="Calibri" panose="020F0502020204030204" pitchFamily="34" charset="0"/>
                <a:ea typeface="Calibri" panose="020F0502020204030204" pitchFamily="34" charset="0"/>
                <a:cs typeface="Calibri" panose="020F0502020204030204" pitchFamily="34" charset="0"/>
              </a:rPr>
              <a:t>om </a:t>
            </a:r>
            <a:r>
              <a:rPr lang="en-US" sz="2400" spc="165" dirty="0">
                <a:effectLst/>
                <a:latin typeface="Calibri" panose="020F0502020204030204" pitchFamily="34" charset="0"/>
                <a:ea typeface="Calibri" panose="020F0502020204030204" pitchFamily="34" charset="0"/>
                <a:cs typeface="Calibri" panose="020F0502020204030204" pitchFamily="34" charset="0"/>
              </a:rPr>
              <a:t>AY </a:t>
            </a:r>
            <a:r>
              <a:rPr lang="en-US" sz="2400" dirty="0">
                <a:effectLst/>
                <a:latin typeface="Calibri" panose="020F0502020204030204" pitchFamily="34" charset="0"/>
                <a:ea typeface="Calibri" panose="020F0502020204030204" pitchFamily="34" charset="0"/>
                <a:cs typeface="Calibri" panose="020F0502020204030204" pitchFamily="34" charset="0"/>
              </a:rPr>
              <a:t>202</a:t>
            </a:r>
            <a:r>
              <a:rPr lang="en-US" sz="2400" spc="15" dirty="0">
                <a:effectLst/>
                <a:latin typeface="Calibri" panose="020F0502020204030204" pitchFamily="34" charset="0"/>
                <a:ea typeface="Calibri" panose="020F0502020204030204" pitchFamily="34" charset="0"/>
                <a:cs typeface="Calibri" panose="020F0502020204030204" pitchFamily="34" charset="0"/>
              </a:rPr>
              <a:t>6</a:t>
            </a:r>
            <a:r>
              <a:rPr lang="en-US" sz="2400" spc="-5" dirty="0">
                <a:effectLst/>
                <a:latin typeface="Calibri" panose="020F0502020204030204" pitchFamily="34" charset="0"/>
                <a:ea typeface="Calibri" panose="020F0502020204030204" pitchFamily="34" charset="0"/>
                <a:cs typeface="Calibri" panose="020F0502020204030204" pitchFamily="34" charset="0"/>
              </a:rPr>
              <a:t>-</a:t>
            </a:r>
            <a:r>
              <a:rPr lang="en-US" sz="2400" spc="10" dirty="0">
                <a:effectLst/>
                <a:latin typeface="Calibri" panose="020F0502020204030204" pitchFamily="34" charset="0"/>
                <a:ea typeface="Calibri" panose="020F0502020204030204" pitchFamily="34" charset="0"/>
                <a:cs typeface="Calibri" panose="020F0502020204030204" pitchFamily="34" charset="0"/>
              </a:rPr>
              <a:t>2</a:t>
            </a:r>
            <a:r>
              <a:rPr lang="en-US" sz="2400" dirty="0">
                <a:effectLst/>
                <a:latin typeface="Calibri" panose="020F0502020204030204" pitchFamily="34" charset="0"/>
                <a:ea typeface="Calibri" panose="020F0502020204030204" pitchFamily="34" charset="0"/>
                <a:cs typeface="Calibri" panose="020F0502020204030204" pitchFamily="34" charset="0"/>
              </a:rPr>
              <a:t>7, </a:t>
            </a:r>
            <a:r>
              <a:rPr lang="en-US" sz="2400" dirty="0">
                <a:effectLst/>
                <a:latin typeface="Calibri" panose="020F0502020204030204" pitchFamily="34" charset="0"/>
                <a:ea typeface="Arial" panose="020B0604020202020204" pitchFamily="34" charset="0"/>
                <a:cs typeface="Calibri" panose="020F0502020204030204" pitchFamily="34" charset="0"/>
              </a:rPr>
              <a:t>revised slab rates applicable to an Individual, HUF, AOP/BOI or Artificial Judicial Persons </a:t>
            </a:r>
            <a:r>
              <a:rPr lang="en-US" sz="2400" b="1" dirty="0">
                <a:effectLst/>
                <a:latin typeface="Calibri" panose="020F0502020204030204" pitchFamily="34" charset="0"/>
                <a:ea typeface="Arial" panose="020B0604020202020204" pitchFamily="34" charset="0"/>
                <a:cs typeface="Calibri" panose="020F0502020204030204" pitchFamily="34" charset="0"/>
              </a:rPr>
              <a:t>under concessional tax regime </a:t>
            </a:r>
            <a:r>
              <a:rPr lang="en-US" sz="2400" dirty="0">
                <a:effectLst/>
                <a:latin typeface="Calibri" panose="020F0502020204030204" pitchFamily="34" charset="0"/>
                <a:ea typeface="Arial" panose="020B0604020202020204" pitchFamily="34" charset="0"/>
                <a:cs typeface="Calibri" panose="020F0502020204030204" pitchFamily="34" charset="0"/>
              </a:rPr>
              <a:t>(commonly referred to as new regime) under section 115BAC are as under:</a:t>
            </a:r>
          </a:p>
          <a:p>
            <a:pPr algn="just"/>
            <a:endParaRPr lang="en-US" sz="2400" dirty="0">
              <a:effectLst/>
              <a:latin typeface="Calibri" panose="020F0502020204030204" pitchFamily="34" charset="0"/>
              <a:ea typeface="Arial" panose="020B0604020202020204" pitchFamily="34" charset="0"/>
              <a:cs typeface="Calibri" panose="020F0502020204030204" pitchFamily="34" charset="0"/>
            </a:endParaRPr>
          </a:p>
          <a:p>
            <a:pPr algn="just"/>
            <a:endParaRPr lang="en-US" sz="2400" dirty="0">
              <a:effectLst/>
              <a:latin typeface="Calibri" panose="020F0502020204030204" pitchFamily="34" charset="0"/>
              <a:ea typeface="Arial" panose="020B0604020202020204" pitchFamily="34" charset="0"/>
              <a:cs typeface="Calibri" panose="020F0502020204030204" pitchFamily="34" charset="0"/>
            </a:endParaRPr>
          </a:p>
          <a:p>
            <a:pPr algn="just"/>
            <a:endParaRPr lang="en-US" sz="2400" dirty="0">
              <a:latin typeface="Calibri" panose="020F0502020204030204" pitchFamily="34" charset="0"/>
              <a:ea typeface="Arial" panose="020B0604020202020204" pitchFamily="34" charset="0"/>
              <a:cs typeface="Calibri" panose="020F0502020204030204" pitchFamily="34" charset="0"/>
            </a:endParaRPr>
          </a:p>
          <a:p>
            <a:pPr algn="just"/>
            <a:endParaRPr lang="en-US" sz="2400" dirty="0">
              <a:effectLst/>
              <a:latin typeface="Calibri" panose="020F0502020204030204" pitchFamily="34" charset="0"/>
              <a:ea typeface="Arial" panose="020B0604020202020204" pitchFamily="34" charset="0"/>
              <a:cs typeface="Calibri" panose="020F0502020204030204" pitchFamily="34" charset="0"/>
            </a:endParaRPr>
          </a:p>
          <a:p>
            <a:pPr algn="just"/>
            <a:endParaRPr lang="en-US" sz="2400" dirty="0">
              <a:latin typeface="Calibri" panose="020F0502020204030204" pitchFamily="34" charset="0"/>
              <a:ea typeface="Arial" panose="020B0604020202020204" pitchFamily="34" charset="0"/>
              <a:cs typeface="Calibri" panose="020F0502020204030204" pitchFamily="34" charset="0"/>
            </a:endParaRPr>
          </a:p>
          <a:p>
            <a:pPr algn="just"/>
            <a:endParaRPr lang="en-US" sz="2400" dirty="0">
              <a:effectLst/>
              <a:latin typeface="Calibri" panose="020F0502020204030204" pitchFamily="34" charset="0"/>
              <a:ea typeface="Arial" panose="020B0604020202020204" pitchFamily="34" charset="0"/>
              <a:cs typeface="Calibri" panose="020F0502020204030204" pitchFamily="34" charset="0"/>
            </a:endParaRPr>
          </a:p>
          <a:p>
            <a:pPr algn="just"/>
            <a:endParaRPr lang="en-US" sz="2400" dirty="0">
              <a:latin typeface="Calibri" panose="020F0502020204030204" pitchFamily="34" charset="0"/>
              <a:ea typeface="Arial" panose="020B0604020202020204" pitchFamily="34" charset="0"/>
              <a:cs typeface="Calibri" panose="020F0502020204030204" pitchFamily="34" charset="0"/>
            </a:endParaRPr>
          </a:p>
          <a:p>
            <a:pPr algn="just"/>
            <a:endParaRPr lang="en-US" sz="2400" dirty="0">
              <a:effectLst/>
              <a:latin typeface="Calibri" panose="020F0502020204030204" pitchFamily="34" charset="0"/>
              <a:ea typeface="Arial" panose="020B0604020202020204" pitchFamily="34" charset="0"/>
              <a:cs typeface="Calibri" panose="020F0502020204030204" pitchFamily="34" charset="0"/>
            </a:endParaRPr>
          </a:p>
          <a:p>
            <a:pPr algn="just"/>
            <a:endParaRPr lang="en-US" sz="2400" dirty="0">
              <a:effectLst/>
              <a:latin typeface="Calibri" panose="020F0502020204030204" pitchFamily="34" charset="0"/>
              <a:ea typeface="Arial" panose="020B0604020202020204" pitchFamily="34" charset="0"/>
              <a:cs typeface="Calibri" panose="020F0502020204030204" pitchFamily="34" charset="0"/>
            </a:endParaRPr>
          </a:p>
          <a:p>
            <a:pPr algn="just"/>
            <a:endParaRPr lang="en-US" sz="2400" dirty="0">
              <a:effectLst/>
              <a:latin typeface="Calibri" panose="020F0502020204030204" pitchFamily="34" charset="0"/>
              <a:ea typeface="Arial" panose="020B0604020202020204" pitchFamily="34" charset="0"/>
              <a:cs typeface="Calibri" panose="020F0502020204030204" pitchFamily="34" charset="0"/>
            </a:endParaRPr>
          </a:p>
          <a:p>
            <a:pPr algn="just"/>
            <a:endParaRPr lang="en-US" sz="2400" dirty="0">
              <a:latin typeface="Calibri" panose="020F0502020204030204" pitchFamily="34" charset="0"/>
              <a:ea typeface="Arial" panose="020B0604020202020204" pitchFamily="34" charset="0"/>
              <a:cs typeface="Calibri" panose="020F0502020204030204" pitchFamily="34" charset="0"/>
            </a:endParaRPr>
          </a:p>
          <a:p>
            <a:pPr algn="just"/>
            <a:endParaRPr lang="en-US" sz="2400" dirty="0">
              <a:effectLst/>
              <a:latin typeface="Calibri" panose="020F0502020204030204" pitchFamily="34" charset="0"/>
              <a:ea typeface="Arial" panose="020B0604020202020204" pitchFamily="34" charset="0"/>
              <a:cs typeface="Calibri" panose="020F0502020204030204" pitchFamily="34" charset="0"/>
            </a:endParaRPr>
          </a:p>
          <a:p>
            <a:pPr algn="just"/>
            <a:r>
              <a:rPr lang="en-US" sz="2400" dirty="0">
                <a:effectLst/>
                <a:latin typeface="Calibri" panose="020F0502020204030204" pitchFamily="34" charset="0"/>
                <a:ea typeface="Arial" panose="020B0604020202020204" pitchFamily="34" charset="0"/>
                <a:cs typeface="Calibri" panose="020F0502020204030204" pitchFamily="34" charset="0"/>
              </a:rPr>
              <a:t>Slab rates applicable for the individual, HUF, AOP/BOI or Artificial Judicial Persons </a:t>
            </a:r>
            <a:r>
              <a:rPr lang="en-US" sz="2400" b="1" dirty="0">
                <a:effectLst/>
                <a:latin typeface="Calibri" panose="020F0502020204030204" pitchFamily="34" charset="0"/>
                <a:ea typeface="Arial" panose="020B0604020202020204" pitchFamily="34" charset="0"/>
                <a:cs typeface="Calibri" panose="020F0502020204030204" pitchFamily="34" charset="0"/>
              </a:rPr>
              <a:t>opting for old scheme continue to be the same </a:t>
            </a:r>
            <a:r>
              <a:rPr lang="en-US" sz="2400" dirty="0">
                <a:effectLst/>
                <a:latin typeface="Calibri" panose="020F0502020204030204" pitchFamily="34" charset="0"/>
                <a:ea typeface="Arial" panose="020B0604020202020204" pitchFamily="34" charset="0"/>
                <a:cs typeface="Calibri" panose="020F0502020204030204" pitchFamily="34" charset="0"/>
              </a:rPr>
              <a:t>as that specified for AY 2025-2</a:t>
            </a:r>
            <a:r>
              <a:rPr lang="en-US" sz="2400" dirty="0">
                <a:latin typeface="Calibri" panose="020F0502020204030204" pitchFamily="34" charset="0"/>
                <a:cs typeface="Calibri" panose="020F0502020204030204" pitchFamily="34" charset="0"/>
              </a:rPr>
              <a:t>6</a:t>
            </a:r>
            <a:r>
              <a:rPr lang="en-US" sz="2400" dirty="0">
                <a:latin typeface="Calibri" panose="020F0502020204030204" pitchFamily="34" charset="0"/>
                <a:cs typeface="Calibri" panose="020F0502020204030204" pitchFamily="34" charset="0"/>
                <a:sym typeface="Roboto"/>
              </a:rPr>
              <a:t>.</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graphicFrame>
        <p:nvGraphicFramePr>
          <p:cNvPr id="4" name="Table 3">
            <a:extLst>
              <a:ext uri="{FF2B5EF4-FFF2-40B4-BE49-F238E27FC236}">
                <a16:creationId xmlns:a16="http://schemas.microsoft.com/office/drawing/2014/main" id="{1C974417-E5A9-DE80-020D-DD51AD7A7678}"/>
              </a:ext>
            </a:extLst>
          </p:cNvPr>
          <p:cNvGraphicFramePr>
            <a:graphicFrameLocks noGrp="1"/>
          </p:cNvGraphicFramePr>
          <p:nvPr>
            <p:extLst>
              <p:ext uri="{D42A27DB-BD31-4B8C-83A1-F6EECF244321}">
                <p14:modId xmlns:p14="http://schemas.microsoft.com/office/powerpoint/2010/main" val="1397032450"/>
              </p:ext>
            </p:extLst>
          </p:nvPr>
        </p:nvGraphicFramePr>
        <p:xfrm>
          <a:off x="996373" y="2867435"/>
          <a:ext cx="12110027" cy="3872831"/>
        </p:xfrm>
        <a:graphic>
          <a:graphicData uri="http://schemas.openxmlformats.org/drawingml/2006/table">
            <a:tbl>
              <a:tblPr firstRow="1" firstCol="1" bandRow="1">
                <a:tableStyleId>{5C22544A-7EE6-4342-B048-85BDC9FD1C3A}</a:tableStyleId>
              </a:tblPr>
              <a:tblGrid>
                <a:gridCol w="5464901">
                  <a:extLst>
                    <a:ext uri="{9D8B030D-6E8A-4147-A177-3AD203B41FA5}">
                      <a16:colId xmlns:a16="http://schemas.microsoft.com/office/drawing/2014/main" val="284189138"/>
                    </a:ext>
                  </a:extLst>
                </a:gridCol>
                <a:gridCol w="5259649">
                  <a:extLst>
                    <a:ext uri="{9D8B030D-6E8A-4147-A177-3AD203B41FA5}">
                      <a16:colId xmlns:a16="http://schemas.microsoft.com/office/drawing/2014/main" val="2754762848"/>
                    </a:ext>
                  </a:extLst>
                </a:gridCol>
                <a:gridCol w="1385477">
                  <a:extLst>
                    <a:ext uri="{9D8B030D-6E8A-4147-A177-3AD203B41FA5}">
                      <a16:colId xmlns:a16="http://schemas.microsoft.com/office/drawing/2014/main" val="1041691581"/>
                    </a:ext>
                  </a:extLst>
                </a:gridCol>
              </a:tblGrid>
              <a:tr h="372906">
                <a:tc>
                  <a:txBody>
                    <a:bodyPr/>
                    <a:lstStyle/>
                    <a:p>
                      <a:pPr marL="0" marR="0">
                        <a:spcBef>
                          <a:spcPts val="0"/>
                        </a:spcBef>
                        <a:spcAft>
                          <a:spcPts val="0"/>
                        </a:spcAft>
                      </a:pPr>
                      <a:r>
                        <a:rPr lang="en-US" sz="1800" b="1" kern="100" dirty="0">
                          <a:solidFill>
                            <a:schemeClr val="tx1"/>
                          </a:solidFill>
                          <a:effectLst/>
                        </a:rPr>
                        <a:t>Assessment Year 2025-26</a:t>
                      </a:r>
                      <a:endPar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1" kern="100">
                          <a:solidFill>
                            <a:schemeClr val="tx1"/>
                          </a:solidFill>
                          <a:effectLst/>
                        </a:rPr>
                        <a:t>Assessment Year 2026-27</a:t>
                      </a:r>
                      <a:endParaRPr lang="en-US" sz="18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rowSpan="2">
                  <a:txBody>
                    <a:bodyPr/>
                    <a:lstStyle/>
                    <a:p>
                      <a:pPr marL="0" marR="0">
                        <a:spcBef>
                          <a:spcPts val="0"/>
                        </a:spcBef>
                        <a:spcAft>
                          <a:spcPts val="0"/>
                        </a:spcAft>
                      </a:pPr>
                      <a:r>
                        <a:rPr lang="en-US" sz="1800" b="1" kern="100" dirty="0">
                          <a:solidFill>
                            <a:schemeClr val="tx1"/>
                          </a:solidFill>
                          <a:effectLst/>
                        </a:rPr>
                        <a:t>Tax Rate</a:t>
                      </a:r>
                      <a:endPar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40000"/>
                        <a:lumOff val="60000"/>
                      </a:schemeClr>
                    </a:solidFill>
                  </a:tcPr>
                </a:tc>
                <a:extLst>
                  <a:ext uri="{0D108BD9-81ED-4DB2-BD59-A6C34878D82A}">
                    <a16:rowId xmlns:a16="http://schemas.microsoft.com/office/drawing/2014/main" val="28996190"/>
                  </a:ext>
                </a:extLst>
              </a:tr>
              <a:tr h="372906">
                <a:tc gridSpan="2">
                  <a:txBody>
                    <a:bodyPr/>
                    <a:lstStyle/>
                    <a:p>
                      <a:pPr marL="0" marR="0" algn="l">
                        <a:spcBef>
                          <a:spcPts val="0"/>
                        </a:spcBef>
                        <a:spcAft>
                          <a:spcPts val="0"/>
                        </a:spcAft>
                      </a:pPr>
                      <a:r>
                        <a:rPr lang="en-US" sz="1800" b="1" kern="100" dirty="0">
                          <a:solidFill>
                            <a:schemeClr val="tx1"/>
                          </a:solidFill>
                          <a:effectLst/>
                        </a:rPr>
                        <a:t>Total Income</a:t>
                      </a:r>
                      <a:endPar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797688462"/>
                  </a:ext>
                </a:extLst>
              </a:tr>
              <a:tr h="475456">
                <a:tc>
                  <a:txBody>
                    <a:bodyPr/>
                    <a:lstStyle/>
                    <a:p>
                      <a:pPr marL="0" marR="0">
                        <a:spcBef>
                          <a:spcPts val="0"/>
                        </a:spcBef>
                        <a:spcAft>
                          <a:spcPts val="0"/>
                        </a:spcAft>
                      </a:pPr>
                      <a:r>
                        <a:rPr lang="en-US" sz="1800" b="0" kern="100" dirty="0">
                          <a:solidFill>
                            <a:schemeClr val="tx1"/>
                          </a:solidFill>
                          <a:effectLst/>
                        </a:rPr>
                        <a:t>Up INR 3.00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Up INR 4.00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a:solidFill>
                            <a:schemeClr val="tx1"/>
                          </a:solidFill>
                          <a:effectLst/>
                        </a:rPr>
                        <a:t>Nil</a:t>
                      </a:r>
                      <a:endParaRPr lang="en-US" sz="18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40000"/>
                        <a:lumOff val="60000"/>
                      </a:schemeClr>
                    </a:solidFill>
                  </a:tcPr>
                </a:tc>
                <a:extLst>
                  <a:ext uri="{0D108BD9-81ED-4DB2-BD59-A6C34878D82A}">
                    <a16:rowId xmlns:a16="http://schemas.microsoft.com/office/drawing/2014/main" val="195509177"/>
                  </a:ext>
                </a:extLst>
              </a:tr>
              <a:tr h="432837">
                <a:tc>
                  <a:txBody>
                    <a:bodyPr/>
                    <a:lstStyle/>
                    <a:p>
                      <a:pPr marL="0" marR="0">
                        <a:spcBef>
                          <a:spcPts val="0"/>
                        </a:spcBef>
                        <a:spcAft>
                          <a:spcPts val="0"/>
                        </a:spcAft>
                      </a:pPr>
                      <a:r>
                        <a:rPr lang="en-US" sz="1800" b="0" kern="100" dirty="0">
                          <a:solidFill>
                            <a:schemeClr val="tx1"/>
                          </a:solidFill>
                          <a:effectLst/>
                        </a:rPr>
                        <a:t>INR   3.00 Lakh to INR   7.00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INR   4.00 Lakh to INR   8.00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5%</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40000"/>
                        <a:lumOff val="60000"/>
                      </a:schemeClr>
                    </a:solidFill>
                  </a:tcPr>
                </a:tc>
                <a:extLst>
                  <a:ext uri="{0D108BD9-81ED-4DB2-BD59-A6C34878D82A}">
                    <a16:rowId xmlns:a16="http://schemas.microsoft.com/office/drawing/2014/main" val="3679568279"/>
                  </a:ext>
                </a:extLst>
              </a:tr>
              <a:tr h="432837">
                <a:tc>
                  <a:txBody>
                    <a:bodyPr/>
                    <a:lstStyle/>
                    <a:p>
                      <a:pPr marL="0" marR="0">
                        <a:spcBef>
                          <a:spcPts val="0"/>
                        </a:spcBef>
                        <a:spcAft>
                          <a:spcPts val="0"/>
                        </a:spcAft>
                      </a:pPr>
                      <a:r>
                        <a:rPr lang="en-US" sz="1800" b="0" kern="100" dirty="0">
                          <a:solidFill>
                            <a:schemeClr val="tx1"/>
                          </a:solidFill>
                          <a:effectLst/>
                        </a:rPr>
                        <a:t>INR   7.00 Lakh to INR   10.00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INR   8.00 Lakh to INR   12.00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10%</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40000"/>
                        <a:lumOff val="60000"/>
                      </a:schemeClr>
                    </a:solidFill>
                  </a:tcPr>
                </a:tc>
                <a:extLst>
                  <a:ext uri="{0D108BD9-81ED-4DB2-BD59-A6C34878D82A}">
                    <a16:rowId xmlns:a16="http://schemas.microsoft.com/office/drawing/2014/main" val="787102761"/>
                  </a:ext>
                </a:extLst>
              </a:tr>
              <a:tr h="432837">
                <a:tc>
                  <a:txBody>
                    <a:bodyPr/>
                    <a:lstStyle/>
                    <a:p>
                      <a:pPr marL="0" marR="0">
                        <a:spcBef>
                          <a:spcPts val="0"/>
                        </a:spcBef>
                        <a:spcAft>
                          <a:spcPts val="0"/>
                        </a:spcAft>
                      </a:pPr>
                      <a:r>
                        <a:rPr lang="en-US" sz="1800" b="0" kern="100" dirty="0">
                          <a:solidFill>
                            <a:schemeClr val="tx1"/>
                          </a:solidFill>
                          <a:effectLst/>
                        </a:rPr>
                        <a:t>INR   10.00 Lakh to INR 12.00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INR   12.00 Lakh to INR 16.00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15%</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40000"/>
                        <a:lumOff val="60000"/>
                      </a:schemeClr>
                    </a:solidFill>
                  </a:tcPr>
                </a:tc>
                <a:extLst>
                  <a:ext uri="{0D108BD9-81ED-4DB2-BD59-A6C34878D82A}">
                    <a16:rowId xmlns:a16="http://schemas.microsoft.com/office/drawing/2014/main" val="384051401"/>
                  </a:ext>
                </a:extLst>
              </a:tr>
              <a:tr h="432837">
                <a:tc>
                  <a:txBody>
                    <a:bodyPr/>
                    <a:lstStyle/>
                    <a:p>
                      <a:pPr marL="0" marR="0">
                        <a:spcBef>
                          <a:spcPts val="0"/>
                        </a:spcBef>
                        <a:spcAft>
                          <a:spcPts val="0"/>
                        </a:spcAft>
                      </a:pPr>
                      <a:r>
                        <a:rPr lang="en-US" sz="1800" b="0" kern="100" dirty="0">
                          <a:solidFill>
                            <a:schemeClr val="tx1"/>
                          </a:solidFill>
                          <a:effectLst/>
                        </a:rPr>
                        <a:t>INR   12.00 Lakh to INR 15.00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INR   16.00 Lakh to INR 20.00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20%</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40000"/>
                        <a:lumOff val="60000"/>
                      </a:schemeClr>
                    </a:solidFill>
                  </a:tcPr>
                </a:tc>
                <a:extLst>
                  <a:ext uri="{0D108BD9-81ED-4DB2-BD59-A6C34878D82A}">
                    <a16:rowId xmlns:a16="http://schemas.microsoft.com/office/drawing/2014/main" val="935568161"/>
                  </a:ext>
                </a:extLst>
              </a:tr>
              <a:tr h="371575">
                <a:tc>
                  <a:txBody>
                    <a:bodyPr/>
                    <a:lstStyle/>
                    <a:p>
                      <a:pPr marL="0" marR="0">
                        <a:spcBef>
                          <a:spcPts val="0"/>
                        </a:spcBef>
                        <a:spcAft>
                          <a:spcPts val="0"/>
                        </a:spcAft>
                      </a:pP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INR   20.00 Lakh to INR 24.00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25%</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40000"/>
                        <a:lumOff val="60000"/>
                      </a:schemeClr>
                    </a:solidFill>
                  </a:tcPr>
                </a:tc>
                <a:extLst>
                  <a:ext uri="{0D108BD9-81ED-4DB2-BD59-A6C34878D82A}">
                    <a16:rowId xmlns:a16="http://schemas.microsoft.com/office/drawing/2014/main" val="3433998598"/>
                  </a:ext>
                </a:extLst>
              </a:tr>
              <a:tr h="4927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kern="100" dirty="0">
                          <a:solidFill>
                            <a:schemeClr val="tx1"/>
                          </a:solidFill>
                          <a:effectLst/>
                        </a:rPr>
                        <a:t> Above INR 15.00 Lakh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Above INR 24.00 Lakh</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40000"/>
                        <a:lumOff val="60000"/>
                      </a:schemeClr>
                    </a:solidFill>
                  </a:tcPr>
                </a:tc>
                <a:tc>
                  <a:txBody>
                    <a:bodyPr/>
                    <a:lstStyle/>
                    <a:p>
                      <a:pPr marL="0" marR="0">
                        <a:spcBef>
                          <a:spcPts val="0"/>
                        </a:spcBef>
                        <a:spcAft>
                          <a:spcPts val="0"/>
                        </a:spcAft>
                      </a:pPr>
                      <a:r>
                        <a:rPr lang="en-US" sz="1800" b="0" kern="100" dirty="0">
                          <a:solidFill>
                            <a:schemeClr val="tx1"/>
                          </a:solidFill>
                          <a:effectLst/>
                        </a:rPr>
                        <a:t>30%</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1">
                        <a:lumMod val="40000"/>
                        <a:lumOff val="60000"/>
                      </a:schemeClr>
                    </a:solidFill>
                  </a:tcPr>
                </a:tc>
                <a:extLst>
                  <a:ext uri="{0D108BD9-81ED-4DB2-BD59-A6C34878D82A}">
                    <a16:rowId xmlns:a16="http://schemas.microsoft.com/office/drawing/2014/main" val="3348570856"/>
                  </a:ext>
                </a:extLst>
              </a:tr>
            </a:tbl>
          </a:graphicData>
        </a:graphic>
      </p:graphicFrame>
      <p:sp>
        <p:nvSpPr>
          <p:cNvPr id="5" name="Rectangle 1">
            <a:extLst>
              <a:ext uri="{FF2B5EF4-FFF2-40B4-BE49-F238E27FC236}">
                <a16:creationId xmlns:a16="http://schemas.microsoft.com/office/drawing/2014/main" id="{477DF149-FEAC-248D-D56D-4BD05B98A7DA}"/>
              </a:ext>
            </a:extLst>
          </p:cNvPr>
          <p:cNvSpPr>
            <a:spLocks noChangeArrowheads="1"/>
          </p:cNvSpPr>
          <p:nvPr/>
        </p:nvSpPr>
        <p:spPr bwMode="auto">
          <a:xfrm>
            <a:off x="4660900" y="3725863"/>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532768"/>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521068"/>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a:off x="889785" y="1200637"/>
            <a:ext cx="961636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89785" y="1386424"/>
            <a:ext cx="12814982" cy="6463267"/>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Reduction in compliance burden by omission of TCS on sale of specified goods</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Section 206C(1H), </a:t>
            </a:r>
            <a:r>
              <a:rPr lang="en-US" sz="2400" dirty="0">
                <a:effectLst/>
                <a:latin typeface="Calibri" panose="020F0502020204030204" pitchFamily="34" charset="0"/>
                <a:ea typeface="Times New Roman" panose="02020603050405020304" pitchFamily="18" charset="0"/>
                <a:cs typeface="Calibri" panose="020F0502020204030204" pitchFamily="34" charset="0"/>
              </a:rPr>
              <a:t>requires any person being a seller who receives consideration for sale of any goods of the value or aggregate of value exceeding INR 50 Lakh in any PY, to collect tax from the buyer at the rate of 0.1% of the sale consideration exceeding INR 50 Lakh, subject to certain conditions.</a:t>
            </a:r>
          </a:p>
          <a:p>
            <a:pPr marL="0" marR="0" algn="just">
              <a:lnSpc>
                <a:spcPct val="115000"/>
              </a:lnSpc>
              <a:spcBef>
                <a:spcPts val="0"/>
              </a:spcBef>
              <a:spcAft>
                <a:spcPts val="0"/>
              </a:spcAf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Section 194Q, </a:t>
            </a:r>
            <a:r>
              <a:rPr lang="en-US" sz="2400" dirty="0">
                <a:effectLst/>
                <a:latin typeface="Calibri" panose="020F0502020204030204" pitchFamily="34" charset="0"/>
                <a:ea typeface="Times New Roman" panose="02020603050405020304" pitchFamily="18" charset="0"/>
                <a:cs typeface="Calibri" panose="020F0502020204030204" pitchFamily="34" charset="0"/>
              </a:rPr>
              <a:t>requires any person being a buyer, to deduct tax at the rate of 0.1%, on payment made to a resident seller, for the purchase of any goods of the value or aggregate of value exceeding INR 50 Lakh in any PY. </a:t>
            </a:r>
          </a:p>
          <a:p>
            <a:pPr marL="0" marR="0" algn="just">
              <a:lnSpc>
                <a:spcPct val="115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Section 206C(1H) mandates TCS by a seller while Section 194Q provides for TDS by a buyer on the same transaction. </a:t>
            </a:r>
            <a:r>
              <a:rPr lang="en-US" sz="2400" dirty="0">
                <a:latin typeface="Calibri" panose="020F0502020204030204" pitchFamily="34" charset="0"/>
                <a:cs typeface="Calibri" panose="020F0502020204030204" pitchFamily="34" charset="0"/>
              </a:rPr>
              <a:t>Previously, both TCS and TDS were applicable on sales exceeding INR 50 lakhs annually, with TDS taking precedence. This dual applicability often led to uncertainty, as sellers were unsure whether buyers would comply with TDS requirements.</a:t>
            </a:r>
          </a:p>
          <a:p>
            <a:pPr algn="just">
              <a:lnSpc>
                <a:spcPct val="115000"/>
              </a:lnSpc>
            </a:pPr>
            <a:r>
              <a:rPr lang="en-US" sz="2400" dirty="0">
                <a:latin typeface="Calibri" panose="020F0502020204030204" pitchFamily="34" charset="0"/>
                <a:cs typeface="Calibri" panose="020F0502020204030204" pitchFamily="34" charset="0"/>
              </a:rPr>
              <a:t>Therefore, </a:t>
            </a:r>
            <a:r>
              <a:rPr lang="en-US" sz="2400" b="1" dirty="0">
                <a:latin typeface="Calibri" panose="020F0502020204030204" pitchFamily="34" charset="0"/>
                <a:cs typeface="Calibri" panose="020F0502020204030204" pitchFamily="34" charset="0"/>
              </a:rPr>
              <a:t>to facilitate ease of doing business and reduce compliance burden on the taxpayers, it is proposed that provisions of Section 206C(1H) (TCS on sale of goods) will not be applicable from April 1, 2025.</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681245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a:off x="933101" y="1347170"/>
            <a:ext cx="9599432"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2" y="1562355"/>
            <a:ext cx="12347470" cy="6001603"/>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dirty="0" err="1">
                <a:effectLst/>
                <a:latin typeface="Calibri" panose="020F0502020204030204" pitchFamily="34" charset="0"/>
                <a:ea typeface="Times New Roman" panose="02020603050405020304" pitchFamily="18" charset="0"/>
                <a:cs typeface="Calibri" panose="020F0502020204030204" pitchFamily="34" charset="0"/>
              </a:rPr>
              <a:t>Rationalisation</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 of provisions for carry forward of losses in case of amalgamation</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Section 72A and 72AA provide provisions relating to carry forward and set-off of accumulated loss and unabsorbed depreciation allowance in cases of amalgamation or business reorganization as specified therein.</a:t>
            </a:r>
          </a:p>
          <a:p>
            <a:pPr marL="0" marR="0" algn="just">
              <a:spcBef>
                <a:spcPts val="0"/>
              </a:spcBef>
              <a:spcAft>
                <a:spcPts val="0"/>
              </a:spcAft>
            </a:pPr>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As per present provisions, the accumulated loss of the predecessor entity can be carried forward for eight AYs from the PY in which </a:t>
            </a:r>
            <a:r>
              <a:rPr lang="en-US" sz="2400" b="1" dirty="0">
                <a:latin typeface="Calibri" panose="020F0502020204030204" pitchFamily="34" charset="0"/>
                <a:cs typeface="Calibri" panose="020F0502020204030204" pitchFamily="34" charset="0"/>
              </a:rPr>
              <a:t>amalgamation or business reorganization is effected</a:t>
            </a:r>
            <a:r>
              <a:rPr lang="en-US" sz="2400" dirty="0">
                <a:latin typeface="Calibri" panose="020F0502020204030204" pitchFamily="34" charset="0"/>
                <a:cs typeface="Calibri" panose="020F0502020204030204" pitchFamily="34" charset="0"/>
              </a:rPr>
              <a:t>. </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It is proposed that loss of the predecessor entity will be allowed to be carried forward for eight AYs from the AY in which such </a:t>
            </a:r>
            <a:r>
              <a:rPr lang="en-US" sz="2400" b="1" u="sng" dirty="0">
                <a:latin typeface="Calibri" panose="020F0502020204030204" pitchFamily="34" charset="0"/>
                <a:cs typeface="Calibri" panose="020F0502020204030204" pitchFamily="34" charset="0"/>
              </a:rPr>
              <a:t>loss was first computed for the predecessor entity</a:t>
            </a:r>
            <a:r>
              <a:rPr lang="en-US" sz="2400" dirty="0">
                <a:latin typeface="Calibri" panose="020F0502020204030204" pitchFamily="34" charset="0"/>
                <a:cs typeface="Calibri" panose="020F0502020204030204" pitchFamily="34" charset="0"/>
              </a:rPr>
              <a:t>.</a:t>
            </a:r>
          </a:p>
          <a:p>
            <a:pPr algn="just"/>
            <a:endParaRPr lang="en-US" sz="2400" b="1" u="sng"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Therefore, after amendment the period of carry forward of loss shall be computed from the year of its first occurrence in the hands of the first predecessor entity in which such loss had occurred instead of the previous year in which amalgamation for business reorganization has been effected.</a:t>
            </a:r>
          </a:p>
          <a:p>
            <a:pPr algn="just"/>
            <a:r>
              <a:rPr lang="en-US" sz="2400" dirty="0">
                <a:latin typeface="Calibri" panose="020F0502020204030204" pitchFamily="34" charset="0"/>
                <a:ea typeface="Times New Roman" panose="02020603050405020304" pitchFamily="18" charset="0"/>
                <a:cs typeface="Calibri" panose="020F0502020204030204" pitchFamily="34" charset="0"/>
              </a:rPr>
              <a:t>The said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a</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0" dirty="0">
                <a:effectLst/>
                <a:latin typeface="Calibri" panose="020F0502020204030204" pitchFamily="34" charset="0"/>
                <a:ea typeface="Times New Roman" panose="02020603050405020304" pitchFamily="18" charset="0"/>
                <a:cs typeface="Calibri" panose="020F0502020204030204" pitchFamily="34" charset="0"/>
              </a:rPr>
              <a:t>d</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n</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w</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ll</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ke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e</a:t>
            </a:r>
            <a:r>
              <a:rPr lang="en-US" sz="2400" spc="-15" dirty="0">
                <a:effectLst/>
                <a:latin typeface="Calibri" panose="020F0502020204030204" pitchFamily="34" charset="0"/>
                <a:ea typeface="Times New Roman" panose="02020603050405020304" pitchFamily="18" charset="0"/>
                <a:cs typeface="Calibri" panose="020F0502020204030204" pitchFamily="34" charset="0"/>
              </a:rPr>
              <a:t>ff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24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f</a:t>
            </a:r>
            <a:r>
              <a:rPr lang="en-US" sz="24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2400" spc="45" dirty="0">
                <a:effectLst/>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m</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A</a:t>
            </a:r>
            <a:r>
              <a:rPr lang="en-US" sz="2400" dirty="0">
                <a:effectLst/>
                <a:latin typeface="Calibri" panose="020F0502020204030204" pitchFamily="34" charset="0"/>
                <a:ea typeface="Times New Roman" panose="02020603050405020304" pitchFamily="18" charset="0"/>
                <a:cs typeface="Calibri" panose="020F0502020204030204" pitchFamily="34" charset="0"/>
              </a:rPr>
              <a:t>p</a:t>
            </a:r>
            <a:r>
              <a:rPr lang="en-US" sz="2400" spc="30" dirty="0">
                <a:effectLst/>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il 1,</a:t>
            </a:r>
            <a:r>
              <a:rPr lang="en-US" sz="2400" spc="-5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2025.</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268469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SIMPLIFICATION</a:t>
            </a:r>
            <a:r>
              <a:rPr lang="en-US" sz="4000" b="1" kern="0" dirty="0">
                <a:solidFill>
                  <a:srgbClr val="8AA91D"/>
                </a:solidFill>
                <a:effectLst/>
                <a:latin typeface="Calibri" panose="020F0502020204030204" pitchFamily="34" charset="0"/>
                <a:ea typeface="Calibri" panose="020F0502020204030204" pitchFamily="34" charset="0"/>
              </a:rPr>
              <a:t> </a:t>
            </a:r>
            <a:r>
              <a:rPr lang="en-US" sz="4000" b="1" dirty="0">
                <a:solidFill>
                  <a:srgbClr val="585852"/>
                </a:solidFill>
                <a:latin typeface="Roboto"/>
                <a:ea typeface="Roboto"/>
                <a:cs typeface="Roboto"/>
              </a:rPr>
              <a:t>AND RATIONALISATION</a:t>
            </a:r>
          </a:p>
        </p:txBody>
      </p:sp>
      <p:sp>
        <p:nvSpPr>
          <p:cNvPr id="147" name="Google Shape;147;p17"/>
          <p:cNvSpPr/>
          <p:nvPr/>
        </p:nvSpPr>
        <p:spPr>
          <a:xfrm>
            <a:off x="933101" y="1347170"/>
            <a:ext cx="9582499"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2" y="1562355"/>
            <a:ext cx="12782898" cy="5632271"/>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Removal of higher TDS/TCS for non-filers of return of income</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Section 206AB, requires deduction of tax at higher rate when the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deductee</a:t>
            </a:r>
            <a:r>
              <a:rPr lang="en-US" sz="2400" dirty="0">
                <a:effectLst/>
                <a:latin typeface="Calibri" panose="020F0502020204030204" pitchFamily="34" charset="0"/>
                <a:ea typeface="Times New Roman" panose="02020603050405020304" pitchFamily="18" charset="0"/>
                <a:cs typeface="Calibri" panose="020F0502020204030204" pitchFamily="34" charset="0"/>
              </a:rPr>
              <a:t> specified therein is a non-filer of income-tax return. Section 206CCA, requires for collection of tax at higher rate when the collectee specified therein is a non-filer of income-tax return. </a:t>
            </a:r>
          </a:p>
          <a:p>
            <a:pPr marL="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Representations were received from various stakeholders that it is difficult for the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deductor</a:t>
            </a:r>
            <a:r>
              <a:rPr lang="en-US" sz="2400" dirty="0">
                <a:effectLst/>
                <a:latin typeface="Calibri" panose="020F0502020204030204" pitchFamily="34" charset="0"/>
                <a:ea typeface="Times New Roman" panose="02020603050405020304" pitchFamily="18" charset="0"/>
                <a:cs typeface="Calibri" panose="020F0502020204030204" pitchFamily="34" charset="0"/>
              </a:rPr>
              <a:t>/collector, at the time of deduction/collection,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to verify whether returns have been filed by the </a:t>
            </a:r>
            <a:r>
              <a:rPr lang="en-US" sz="2400" b="1" u="sng" dirty="0" err="1">
                <a:effectLst/>
                <a:latin typeface="Calibri" panose="020F0502020204030204" pitchFamily="34" charset="0"/>
                <a:ea typeface="Times New Roman" panose="02020603050405020304" pitchFamily="18" charset="0"/>
                <a:cs typeface="Calibri" panose="020F0502020204030204" pitchFamily="34" charset="0"/>
              </a:rPr>
              <a:t>deductee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u="sng" dirty="0" err="1">
                <a:effectLst/>
                <a:latin typeface="Calibri" panose="020F0502020204030204" pitchFamily="34" charset="0"/>
                <a:ea typeface="Times New Roman" panose="02020603050405020304" pitchFamily="18" charset="0"/>
                <a:cs typeface="Calibri" panose="020F0502020204030204" pitchFamily="34" charset="0"/>
              </a:rPr>
              <a:t>collectee</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resulting in application of higher rates of deduction/collection, blocking of capital and increased compliance burden.</a:t>
            </a:r>
          </a:p>
          <a:p>
            <a:pPr marL="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2400" dirty="0">
                <a:effectLst/>
                <a:latin typeface="Calibri" panose="020F0502020204030204" pitchFamily="34" charset="0"/>
                <a:ea typeface="Times New Roman" panose="02020603050405020304" pitchFamily="18" charset="0"/>
                <a:cs typeface="Calibri" panose="020F0502020204030204" pitchFamily="34" charset="0"/>
              </a:rPr>
              <a:t>Accordingly, to address this issue and reduce compliance burden for the deductor/collector, it is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proposed to </a:t>
            </a: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omit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latin typeface="Calibri" panose="020F0502020204030204" pitchFamily="34" charset="0"/>
                <a:ea typeface="Times New Roman" panose="02020603050405020304" pitchFamily="18" charset="0"/>
                <a:cs typeface="Calibri" panose="020F0502020204030204" pitchFamily="34" charset="0"/>
              </a:rPr>
              <a:t>both the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section 206AB and section 206CCA.</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However, the </a:t>
            </a:r>
            <a:r>
              <a:rPr lang="en-US" sz="2400" b="1" u="sng" dirty="0">
                <a:latin typeface="Calibri" panose="020F0502020204030204" pitchFamily="34" charset="0"/>
                <a:cs typeface="Calibri" panose="020F0502020204030204" pitchFamily="34" charset="0"/>
              </a:rPr>
              <a:t>higher rates of TDS/ TCS in event of invalid PAN or no-PAN </a:t>
            </a:r>
            <a:r>
              <a:rPr lang="en-US" sz="2400" b="1" dirty="0">
                <a:latin typeface="Calibri" panose="020F0502020204030204" pitchFamily="34" charset="0"/>
                <a:cs typeface="Calibri" panose="020F0502020204030204" pitchFamily="34" charset="0"/>
              </a:rPr>
              <a:t>shall continue to apply.</a:t>
            </a:r>
          </a:p>
          <a:p>
            <a:pPr marL="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These amendments will take effect from the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April 1, 2025.</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4167961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SOCIO ECONOMIC WELFARE MEASURES</a:t>
            </a:r>
          </a:p>
        </p:txBody>
      </p:sp>
      <p:sp>
        <p:nvSpPr>
          <p:cNvPr id="147" name="Google Shape;147;p17"/>
          <p:cNvSpPr/>
          <p:nvPr/>
        </p:nvSpPr>
        <p:spPr>
          <a:xfrm>
            <a:off x="933101" y="1347170"/>
            <a:ext cx="9294632"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1" y="1562355"/>
            <a:ext cx="12519129" cy="5743070"/>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Increase in the limits on the income of the employees for the purpose of calculating perquisites</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2400" dirty="0">
                <a:effectLst/>
                <a:latin typeface="Calibri" panose="020F0502020204030204" pitchFamily="34" charset="0"/>
                <a:ea typeface="Times New Roman" panose="02020603050405020304" pitchFamily="18" charset="0"/>
                <a:cs typeface="Calibri" panose="020F0502020204030204" pitchFamily="34" charset="0"/>
              </a:rPr>
              <a:t>The existing provisions of section 17(2) provide, that ‘perquisite’ includes the value of any benefit or amenity granted or provided free of cost or at concessional rate by any employer to an employee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whose income under the head "Salaries" exceeds INR 50,000. </a:t>
            </a:r>
            <a:r>
              <a:rPr lang="en-US" sz="2400" dirty="0">
                <a:latin typeface="Calibri" panose="020F0502020204030204" pitchFamily="34" charset="0"/>
                <a:cs typeface="Calibri" panose="020F0502020204030204" pitchFamily="34" charset="0"/>
              </a:rPr>
              <a:t>This upper limit on income was determined by </a:t>
            </a:r>
            <a:r>
              <a:rPr lang="en-US" sz="2400" b="1" dirty="0">
                <a:latin typeface="Calibri" panose="020F0502020204030204" pitchFamily="34" charset="0"/>
                <a:cs typeface="Calibri" panose="020F0502020204030204" pitchFamily="34" charset="0"/>
              </a:rPr>
              <a:t>the Finance Act 2001. </a:t>
            </a:r>
          </a:p>
          <a:p>
            <a:pPr marL="0" marR="0" algn="just">
              <a:lnSpc>
                <a:spcPct val="115000"/>
              </a:lnSpc>
              <a:spcBef>
                <a:spcPts val="0"/>
              </a:spcBef>
              <a:spcAft>
                <a:spcPts val="0"/>
              </a:spcAft>
            </a:pP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2400" dirty="0">
                <a:effectLst/>
                <a:latin typeface="Calibri" panose="020F0502020204030204" pitchFamily="34" charset="0"/>
                <a:ea typeface="Times New Roman" panose="02020603050405020304" pitchFamily="18" charset="0"/>
                <a:cs typeface="Calibri" panose="020F0502020204030204" pitchFamily="34" charset="0"/>
              </a:rPr>
              <a:t>Further, the proviso to section 17(2) provides that any expenditure incurred by the employer for travel outside India on the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medical treatment of an employee or any member of the employee’s family shall not be included in ‘perquisite’</a:t>
            </a:r>
            <a:r>
              <a:rPr lang="en-US" sz="2400" dirty="0">
                <a:effectLst/>
                <a:latin typeface="Calibri" panose="020F0502020204030204" pitchFamily="34" charset="0"/>
                <a:ea typeface="Times New Roman" panose="02020603050405020304" pitchFamily="18" charset="0"/>
                <a:cs typeface="Calibri" panose="020F0502020204030204" pitchFamily="34" charset="0"/>
              </a:rPr>
              <a:t>, subject to the condition that the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gross total income of such employee does not exceed INR 2 Lakh</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cs typeface="Calibri" panose="020F0502020204030204" pitchFamily="34" charset="0"/>
              </a:rPr>
              <a:t>This upper limit on income was determined by the Finance </a:t>
            </a:r>
            <a:r>
              <a:rPr lang="en-US" sz="2400" b="1" u="sng" dirty="0">
                <a:latin typeface="Calibri" panose="020F0502020204030204" pitchFamily="34" charset="0"/>
                <a:cs typeface="Calibri" panose="020F0502020204030204" pitchFamily="34" charset="0"/>
              </a:rPr>
              <a:t>Act, 1993.</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These limits on the income of the employees for the purpose of calculating perquisites were put in place more than 20 and 30 years ago respectively. Thus, there is a need to adjust these limits accordingly to take into account changes in standard of living and economic conditions.</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145181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SOCIO ECONOMIC WELFARE MEASURES</a:t>
            </a:r>
          </a:p>
        </p:txBody>
      </p:sp>
      <p:sp>
        <p:nvSpPr>
          <p:cNvPr id="147" name="Google Shape;147;p17"/>
          <p:cNvSpPr/>
          <p:nvPr/>
        </p:nvSpPr>
        <p:spPr>
          <a:xfrm>
            <a:off x="933101" y="1347170"/>
            <a:ext cx="9294632"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1" y="1562355"/>
            <a:ext cx="12519129" cy="4893607"/>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Increase in the limits on the income of the employees for the purpose of calculating perquisites</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existing limits under section 17 has been proposed to be substituted with</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amounts as may be prescribed”.</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It is proposed that the provisions of </a:t>
            </a:r>
            <a:r>
              <a:rPr lang="en-US" sz="2400" b="1" u="sng" dirty="0">
                <a:latin typeface="Calibri" panose="020F0502020204030204" pitchFamily="34" charset="0"/>
                <a:cs typeface="Calibri" panose="020F0502020204030204" pitchFamily="34" charset="0"/>
              </a:rPr>
              <a:t>section 17 may be amended so that the power to prescribe</a:t>
            </a:r>
          </a:p>
          <a:p>
            <a:pPr algn="just"/>
            <a:r>
              <a:rPr lang="en-US" sz="2400" b="1" u="sng" dirty="0">
                <a:latin typeface="Calibri" panose="020F0502020204030204" pitchFamily="34" charset="0"/>
                <a:cs typeface="Calibri" panose="020F0502020204030204" pitchFamily="34" charset="0"/>
              </a:rPr>
              <a:t>rules may be obtained to increase the limit </a:t>
            </a:r>
            <a:r>
              <a:rPr lang="en-US" sz="2400" dirty="0">
                <a:latin typeface="Calibri" panose="020F0502020204030204" pitchFamily="34" charset="0"/>
                <a:cs typeface="Calibri" panose="020F0502020204030204" pitchFamily="34" charset="0"/>
              </a:rPr>
              <a:t>on the gross total income of the employees so that,-</a:t>
            </a:r>
          </a:p>
          <a:p>
            <a:pPr algn="just"/>
            <a:r>
              <a:rPr lang="en-US" sz="2400" dirty="0">
                <a:latin typeface="Calibri" panose="020F0502020204030204" pitchFamily="34" charset="0"/>
                <a:cs typeface="Calibri" panose="020F0502020204030204" pitchFamily="34" charset="0"/>
              </a:rPr>
              <a:t>- the amenities and benefits received by such employees would be exempt from being treated as</a:t>
            </a:r>
          </a:p>
          <a:p>
            <a:pPr algn="just"/>
            <a:r>
              <a:rPr lang="en-US" sz="2400" dirty="0">
                <a:latin typeface="Calibri" panose="020F0502020204030204" pitchFamily="34" charset="0"/>
                <a:cs typeface="Calibri" panose="020F0502020204030204" pitchFamily="34" charset="0"/>
              </a:rPr>
              <a:t>perquisites. </a:t>
            </a:r>
          </a:p>
          <a:p>
            <a:pPr algn="just"/>
            <a:r>
              <a:rPr lang="en-US" sz="2400" dirty="0">
                <a:latin typeface="Calibri" panose="020F0502020204030204" pitchFamily="34" charset="0"/>
                <a:cs typeface="Calibri" panose="020F0502020204030204" pitchFamily="34" charset="0"/>
              </a:rPr>
              <a:t>- the expenditure incurred by the employer for travel outside India on the medical treatment of</a:t>
            </a:r>
          </a:p>
          <a:p>
            <a:pPr algn="just"/>
            <a:r>
              <a:rPr lang="en-US" sz="2400" dirty="0">
                <a:latin typeface="Calibri" panose="020F0502020204030204" pitchFamily="34" charset="0"/>
                <a:cs typeface="Calibri" panose="020F0502020204030204" pitchFamily="34" charset="0"/>
              </a:rPr>
              <a:t>such employee or his family member would not be treated as a perquisite.</a:t>
            </a:r>
          </a:p>
          <a:p>
            <a:pPr algn="just"/>
            <a:endParaRPr lang="en-US" sz="2400" dirty="0">
              <a:latin typeface="Calibri" panose="020F0502020204030204" pitchFamily="34" charset="0"/>
              <a:cs typeface="Calibri" panose="020F0502020204030204" pitchFamily="34" charset="0"/>
            </a:endParaRPr>
          </a:p>
          <a:p>
            <a:pPr algn="just"/>
            <a:r>
              <a:rPr lang="en-US" sz="2400" kern="0" dirty="0">
                <a:effectLst/>
                <a:latin typeface="Calibri" panose="020F0502020204030204" pitchFamily="34" charset="0"/>
                <a:ea typeface="Times New Roman" panose="02020603050405020304" pitchFamily="18" charset="0"/>
                <a:cs typeface="Calibri" panose="020F0502020204030204" pitchFamily="34" charset="0"/>
              </a:rPr>
              <a:t>These amendments will take effect from April 1, 2026, and shall accordingly, apply in relation to the AY 2026-27 and subsequent AYs.</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917600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SOCIO ECONOMIC WELFARE MEASURES</a:t>
            </a:r>
          </a:p>
        </p:txBody>
      </p:sp>
      <p:sp>
        <p:nvSpPr>
          <p:cNvPr id="147" name="Google Shape;147;p17"/>
          <p:cNvSpPr/>
          <p:nvPr/>
        </p:nvSpPr>
        <p:spPr>
          <a:xfrm>
            <a:off x="933101" y="1347170"/>
            <a:ext cx="9260766"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1" y="1562355"/>
            <a:ext cx="12694976" cy="5632271"/>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Deduction under section 80CCD for contributions made to NPS </a:t>
            </a:r>
            <a:r>
              <a:rPr lang="en-US" sz="2400" b="1" u="sng" dirty="0" err="1">
                <a:effectLst/>
                <a:latin typeface="Calibri" panose="020F0502020204030204" pitchFamily="34" charset="0"/>
                <a:ea typeface="Times New Roman" panose="02020603050405020304" pitchFamily="18" charset="0"/>
                <a:cs typeface="Calibri" panose="020F0502020204030204" pitchFamily="34" charset="0"/>
              </a:rPr>
              <a:t>Vatsalya</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NPS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Vatsalya</a:t>
            </a:r>
            <a:r>
              <a:rPr lang="en-US" sz="2400" dirty="0">
                <a:effectLst/>
                <a:latin typeface="Calibri" panose="020F0502020204030204" pitchFamily="34" charset="0"/>
                <a:ea typeface="Times New Roman" panose="02020603050405020304" pitchFamily="18" charset="0"/>
                <a:cs typeface="Calibri" panose="020F0502020204030204" pitchFamily="34" charset="0"/>
              </a:rPr>
              <a:t> Scheme, launched on 18-09-2024, enables parents and guardians to start a NPS account for their children. This is a savings-cum-pension scheme designed exclusively for minors and will be operated by the guardian for the exclusive benefit of the minor till they attain majority. </a:t>
            </a:r>
          </a:p>
          <a:p>
            <a:pPr marL="0" marR="0" algn="just">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It is proposed to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extend the tax benefits available to the NPS u/s 80CCD to the contributions made to the NPS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Vatsalya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accounts</a:t>
            </a:r>
            <a:r>
              <a:rPr lang="en-US" sz="2400" dirty="0">
                <a:effectLst/>
                <a:latin typeface="Calibri" panose="020F0502020204030204" pitchFamily="34" charset="0"/>
                <a:ea typeface="Times New Roman" panose="02020603050405020304" pitchFamily="18" charset="0"/>
                <a:cs typeface="Calibri" panose="020F0502020204030204" pitchFamily="34" charset="0"/>
              </a:rPr>
              <a:t>, as follows:</a:t>
            </a:r>
          </a:p>
          <a:p>
            <a:pPr marL="342900" marR="0" lvl="0" indent="-342900" algn="just">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A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deduction to be allowed to the parent/guardian’s total income, of the amount paid or deposited </a:t>
            </a:r>
            <a:r>
              <a:rPr lang="en-US" sz="2400" dirty="0">
                <a:effectLst/>
                <a:latin typeface="Calibri" panose="020F0502020204030204" pitchFamily="34" charset="0"/>
                <a:ea typeface="Times New Roman" panose="02020603050405020304" pitchFamily="18" charset="0"/>
                <a:cs typeface="Calibri" panose="020F0502020204030204" pitchFamily="34" charset="0"/>
              </a:rPr>
              <a:t>in the account of any minor under the NPS to a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maximum of INR 50,000 </a:t>
            </a:r>
            <a:r>
              <a:rPr lang="en-US" sz="2400" dirty="0">
                <a:effectLst/>
                <a:latin typeface="Calibri" panose="020F0502020204030204" pitchFamily="34" charset="0"/>
                <a:ea typeface="Times New Roman" panose="02020603050405020304" pitchFamily="18" charset="0"/>
                <a:cs typeface="Calibri" panose="020F0502020204030204" pitchFamily="34" charset="0"/>
              </a:rPr>
              <a:t>overall as mandated under section 80CCD(1B);</a:t>
            </a:r>
          </a:p>
          <a:p>
            <a:pPr marL="342900" marR="0" lvl="0" indent="-342900" algn="just">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amount on which deduction has been allowed u/s 80CCD(1B) or any amount accrued thereon, will be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charged to tax when such amount is withdrawn</a:t>
            </a:r>
            <a:r>
              <a:rPr lang="en-US" sz="2400" dirty="0">
                <a:effectLst/>
                <a:latin typeface="Calibri" panose="020F0502020204030204" pitchFamily="34" charset="0"/>
                <a:ea typeface="Times New Roman" panose="02020603050405020304" pitchFamily="18" charset="0"/>
                <a:cs typeface="Calibri" panose="020F0502020204030204" pitchFamily="34" charset="0"/>
              </a:rPr>
              <a:t>, in the case where deposit was made in the account of a minor; and</a:t>
            </a:r>
          </a:p>
          <a:p>
            <a:pPr marL="342900" marR="0" lvl="0" indent="-342900" algn="just">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amount on which deduction has been allowed and is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received on closure of the account due to the death of the minor shall not be deemed to be the income of the parent/guardian</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925952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787180" y="141377"/>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SOCIO ECONOMIC WELFARE MEASURES</a:t>
            </a:r>
          </a:p>
        </p:txBody>
      </p:sp>
      <p:sp>
        <p:nvSpPr>
          <p:cNvPr id="147" name="Google Shape;147;p17"/>
          <p:cNvSpPr/>
          <p:nvPr/>
        </p:nvSpPr>
        <p:spPr>
          <a:xfrm>
            <a:off x="825140" y="787913"/>
            <a:ext cx="9277699"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787180" y="1113678"/>
            <a:ext cx="12694976" cy="4339609"/>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Deduction under section 80CCD for contributions made to NPS </a:t>
            </a:r>
            <a:r>
              <a:rPr lang="en-US" sz="2400" b="1" u="sng" dirty="0" err="1">
                <a:effectLst/>
                <a:latin typeface="Calibri" panose="020F0502020204030204" pitchFamily="34" charset="0"/>
                <a:ea typeface="Times New Roman" panose="02020603050405020304" pitchFamily="18" charset="0"/>
                <a:cs typeface="Calibri" panose="020F0502020204030204" pitchFamily="34" charset="0"/>
              </a:rPr>
              <a:t>Vatsalya</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indent="-342900" algn="just">
              <a:lnSpc>
                <a:spcPct val="115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It is proposed to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insert a clause (12BA) in section 10 for p</a:t>
            </a:r>
            <a:r>
              <a:rPr lang="en-US" sz="2400" dirty="0">
                <a:effectLst/>
                <a:latin typeface="Calibri" panose="020F0502020204030204" pitchFamily="34" charset="0"/>
                <a:ea typeface="Times New Roman" panose="02020603050405020304" pitchFamily="18" charset="0"/>
                <a:cs typeface="Calibri" panose="020F0502020204030204" pitchFamily="34" charset="0"/>
              </a:rPr>
              <a:t>artial withdrawal from the minor’s NPS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Vatsalya</a:t>
            </a:r>
            <a:r>
              <a:rPr lang="en-US" sz="2400" dirty="0">
                <a:effectLst/>
                <a:latin typeface="Calibri" panose="020F0502020204030204" pitchFamily="34" charset="0"/>
                <a:ea typeface="Times New Roman" panose="02020603050405020304" pitchFamily="18" charset="0"/>
                <a:cs typeface="Calibri" panose="020F0502020204030204" pitchFamily="34" charset="0"/>
              </a:rPr>
              <a:t> account to address certain contingency situations like education, treatment of specified illnesses and disability (of more than 75%) of the minor. This provides that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any income received on partial withdrawal made out of the minor’s account, shall not be included in the total income of the parent/guardian to the extent it does not exceed 25% of the amount of contributions </a:t>
            </a:r>
            <a:r>
              <a:rPr lang="en-US" sz="2400" dirty="0">
                <a:effectLst/>
                <a:latin typeface="Calibri" panose="020F0502020204030204" pitchFamily="34" charset="0"/>
                <a:ea typeface="Times New Roman" panose="02020603050405020304" pitchFamily="18" charset="0"/>
                <a:cs typeface="Calibri" panose="020F0502020204030204" pitchFamily="34" charset="0"/>
              </a:rPr>
              <a:t>made by him and in accordance with the terms and conditions.</a:t>
            </a:r>
          </a:p>
          <a:p>
            <a:pPr marR="0" algn="just">
              <a:lnSpc>
                <a:spcPct val="115000"/>
              </a:lnSpc>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These amendments will take effect from April 1, 2026, and shall accordingly, apply in relation to the AY 2026-27 and subsequent AYs.</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95951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SOCIO ECONOMIC WELFARE MEASURES</a:t>
            </a:r>
          </a:p>
        </p:txBody>
      </p:sp>
      <p:sp>
        <p:nvSpPr>
          <p:cNvPr id="147" name="Google Shape;147;p17"/>
          <p:cNvSpPr/>
          <p:nvPr/>
        </p:nvSpPr>
        <p:spPr>
          <a:xfrm>
            <a:off x="933101" y="1347170"/>
            <a:ext cx="9294632"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1" y="1562355"/>
            <a:ext cx="12608728" cy="6463267"/>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Exemption to withdrawals by Individuals from National Savings Scheme from taxation</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Section 80CCA, inter-alia, provides for a deduction to an individual, or a HUF, for any amount deposited in the NSS.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It is also provided that no deduction would be allowed in relation to such amount on or after April 1, 1992.</a:t>
            </a:r>
          </a:p>
          <a:p>
            <a:pPr marL="0" marR="0" algn="just">
              <a:lnSpc>
                <a:spcPct val="115000"/>
              </a:lnSpc>
              <a:spcBef>
                <a:spcPts val="0"/>
              </a:spcBef>
              <a:spcAft>
                <a:spcPts val="0"/>
              </a:spcAft>
            </a:pP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en-US" sz="2400" dirty="0">
                <a:latin typeface="Calibri" panose="020F0502020204030204" pitchFamily="34" charset="0"/>
                <a:cs typeface="Calibri" panose="020F0502020204030204" pitchFamily="34" charset="0"/>
              </a:rPr>
              <a:t>The Department of Economic Affairs issued a Notification dated August 29, 2024, </a:t>
            </a:r>
            <a:r>
              <a:rPr lang="en-US" sz="2400" u="sng" dirty="0">
                <a:latin typeface="Calibri" panose="020F0502020204030204" pitchFamily="34" charset="0"/>
                <a:cs typeface="Calibri" panose="020F0502020204030204" pitchFamily="34" charset="0"/>
              </a:rPr>
              <a:t>providing that no interest would be paid on the balances</a:t>
            </a:r>
            <a:r>
              <a:rPr lang="en-US" sz="2400" dirty="0">
                <a:latin typeface="Calibri" panose="020F0502020204030204" pitchFamily="34" charset="0"/>
                <a:cs typeface="Calibri" panose="020F0502020204030204" pitchFamily="34" charset="0"/>
              </a:rPr>
              <a:t> in the NSS after October 1, 2024. Representations were received to suitably amend section 80CCA to provide relief to individuals facing hardship who were compelled to withdraw because of this Notification.</a:t>
            </a:r>
          </a:p>
          <a:p>
            <a:pPr marL="0" marR="0" algn="just">
              <a:lnSpc>
                <a:spcPct val="115000"/>
              </a:lnSpc>
              <a:spcBef>
                <a:spcPts val="0"/>
              </a:spcBef>
              <a:spcAft>
                <a:spcPts val="0"/>
              </a:spcAft>
            </a:pPr>
            <a:r>
              <a:rPr lang="en-US" sz="2400" dirty="0">
                <a:latin typeface="Calibri" panose="020F0502020204030204" pitchFamily="34" charset="0"/>
                <a:cs typeface="Calibri" panose="020F0502020204030204" pitchFamily="34" charset="0"/>
              </a:rPr>
              <a:t> </a:t>
            </a:r>
          </a:p>
          <a:p>
            <a:pPr marL="0" marR="0" algn="just">
              <a:lnSpc>
                <a:spcPct val="115000"/>
              </a:lnSpc>
              <a:spcBef>
                <a:spcPts val="0"/>
              </a:spcBef>
              <a:spcAft>
                <a:spcPts val="0"/>
              </a:spcAft>
            </a:pPr>
            <a:r>
              <a:rPr lang="en-US" sz="2400" dirty="0">
                <a:latin typeface="Calibri" panose="020F0502020204030204" pitchFamily="34" charset="0"/>
                <a:cs typeface="Calibri" panose="020F0502020204030204" pitchFamily="34" charset="0"/>
              </a:rPr>
              <a:t>It is therefore proposed to </a:t>
            </a:r>
            <a:r>
              <a:rPr lang="en-US" sz="2400" b="1" dirty="0">
                <a:latin typeface="Calibri" panose="020F0502020204030204" pitchFamily="34" charset="0"/>
                <a:cs typeface="Calibri" panose="020F0502020204030204" pitchFamily="34" charset="0"/>
              </a:rPr>
              <a:t>amend section 80CCA to provide exemption to the withdrawals made by individuals from these deposits for which deduction was allowed, on or after August 29, 2024</a:t>
            </a:r>
            <a:r>
              <a:rPr lang="en-US" sz="2400" dirty="0">
                <a:latin typeface="Calibri" panose="020F0502020204030204" pitchFamily="34" charset="0"/>
                <a:cs typeface="Calibri" panose="020F0502020204030204" pitchFamily="34" charset="0"/>
              </a:rPr>
              <a:t>. This exemption is provided to the deposits, with the interest accrued thereon, made before April 1, 1992, as these are the amounts in respect of which a deduction has been allowed.</a:t>
            </a:r>
          </a:p>
          <a:p>
            <a:pPr marL="0" marR="0" algn="just">
              <a:lnSpc>
                <a:spcPct val="115000"/>
              </a:lnSpc>
              <a:spcBef>
                <a:spcPts val="0"/>
              </a:spcBef>
              <a:spcAft>
                <a:spcPts val="0"/>
              </a:spcAft>
            </a:pPr>
            <a:r>
              <a:rPr lang="en-US" sz="2400" dirty="0">
                <a:latin typeface="Calibri" panose="020F0502020204030204" pitchFamily="34" charset="0"/>
                <a:cs typeface="Calibri" panose="020F0502020204030204" pitchFamily="34" charset="0"/>
              </a:rPr>
              <a:t>This amendment shall be made with </a:t>
            </a:r>
            <a:r>
              <a:rPr lang="en-US" sz="2400" b="1" dirty="0">
                <a:latin typeface="Calibri" panose="020F0502020204030204" pitchFamily="34" charset="0"/>
                <a:cs typeface="Calibri" panose="020F0502020204030204" pitchFamily="34" charset="0"/>
              </a:rPr>
              <a:t>retrospective effect from August 29, 2024.</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620750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70063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SOCIO ECONOMIC WELFARE MEASURES</a:t>
            </a:r>
          </a:p>
        </p:txBody>
      </p:sp>
      <p:sp>
        <p:nvSpPr>
          <p:cNvPr id="147" name="Google Shape;147;p17"/>
          <p:cNvSpPr/>
          <p:nvPr/>
        </p:nvSpPr>
        <p:spPr>
          <a:xfrm>
            <a:off x="933101" y="1347170"/>
            <a:ext cx="9260766"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1" y="1562355"/>
            <a:ext cx="12271911" cy="6038536"/>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Simplification of Annual Value for Self-Occupied Property</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Section 23(2) provides that where house property is in the occupation of the owner for the purposes of his residence or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owner cannot occupy it due to his employment, business or profession carried on at any other place</a:t>
            </a:r>
            <a:r>
              <a:rPr lang="en-US" sz="2400" dirty="0">
                <a:effectLst/>
                <a:latin typeface="Calibri" panose="020F0502020204030204" pitchFamily="34" charset="0"/>
                <a:ea typeface="Times New Roman" panose="02020603050405020304" pitchFamily="18" charset="0"/>
                <a:cs typeface="Calibri" panose="020F0502020204030204" pitchFamily="34" charset="0"/>
              </a:rPr>
              <a:t>, in such cases, the annual value of such house property shall be taken to be nil. </a:t>
            </a:r>
          </a:p>
          <a:p>
            <a:pPr marL="0" marR="0" algn="just">
              <a:lnSpc>
                <a:spcPct val="115000"/>
              </a:lnSpc>
              <a:spcBef>
                <a:spcPts val="0"/>
              </a:spcBef>
              <a:spcAft>
                <a:spcPts val="0"/>
              </a:spcAf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With a view to simplifying the provisions, it is proposed to amend the sub-section (2) to provide that the annual value of the property consisting of a house, or any part thereof shall be taken as nil,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if the owner occupies it for his own residence or cannot actually occupy it due to any reason. </a:t>
            </a:r>
            <a:r>
              <a:rPr lang="en-US" sz="2400" dirty="0">
                <a:effectLst/>
                <a:latin typeface="Calibri" panose="020F0502020204030204" pitchFamily="34" charset="0"/>
                <a:ea typeface="Times New Roman" panose="02020603050405020304" pitchFamily="18" charset="0"/>
                <a:cs typeface="Calibri" panose="020F0502020204030204" pitchFamily="34" charset="0"/>
              </a:rPr>
              <a:t>(This amendment </a:t>
            </a:r>
            <a:r>
              <a:rPr lang="en-US" sz="2400" dirty="0">
                <a:latin typeface="Calibri" panose="020F0502020204030204" pitchFamily="34" charset="0"/>
                <a:cs typeface="Calibri" panose="020F0502020204030204" pitchFamily="34" charset="0"/>
              </a:rPr>
              <a:t>allows benefit in respect of two of houses where annual value of </a:t>
            </a:r>
            <a:r>
              <a:rPr lang="en-US" sz="2400" dirty="0">
                <a:effectLst/>
                <a:latin typeface="Calibri" panose="020F0502020204030204" pitchFamily="34" charset="0"/>
                <a:ea typeface="Times New Roman" panose="02020603050405020304" pitchFamily="18" charset="0"/>
                <a:cs typeface="Calibri" panose="020F0502020204030204" pitchFamily="34" charset="0"/>
              </a:rPr>
              <a:t>Self-Occupied Property shall be taken as nil).</a:t>
            </a:r>
          </a:p>
          <a:p>
            <a:pPr marL="0" marR="0" algn="just">
              <a:lnSpc>
                <a:spcPct val="115000"/>
              </a:lnSpc>
              <a:spcBef>
                <a:spcPts val="0"/>
              </a:spcBef>
              <a:spcAft>
                <a:spcPts val="0"/>
              </a:spcAft>
            </a:pPr>
            <a:endParaRPr lang="en-US" sz="2400" dirty="0">
              <a:latin typeface="Calibri" panose="020F0502020204030204" pitchFamily="34" charset="0"/>
              <a:cs typeface="Calibri" panose="020F0502020204030204" pitchFamily="34" charset="0"/>
            </a:endParaRPr>
          </a:p>
          <a:p>
            <a:pPr marL="0" marR="0" algn="just">
              <a:lnSpc>
                <a:spcPct val="115000"/>
              </a:lnSpc>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This amendment will take effect from April 1, 2025, and shall accordingly apply for AY 2025-26 onwards.</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4239601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04764" y="641625"/>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TAX ADMINISTRATION</a:t>
            </a:r>
          </a:p>
        </p:txBody>
      </p:sp>
      <p:sp>
        <p:nvSpPr>
          <p:cNvPr id="147" name="Google Shape;147;p17"/>
          <p:cNvSpPr/>
          <p:nvPr/>
        </p:nvSpPr>
        <p:spPr>
          <a:xfrm>
            <a:off x="919654" y="1281543"/>
            <a:ext cx="5383032" cy="61310"/>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04764" y="1628848"/>
            <a:ext cx="11902708" cy="5281405"/>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2400" b="1" u="sng" dirty="0">
                <a:latin typeface="Calibri" panose="020F0502020204030204" pitchFamily="34" charset="0"/>
                <a:cs typeface="Calibri" panose="020F0502020204030204" pitchFamily="34" charset="0"/>
              </a:rPr>
              <a:t>Obligation to furnish information in respect of crypto-asset</a:t>
            </a:r>
          </a:p>
          <a:p>
            <a:pPr marL="0" marR="0" algn="just">
              <a:lnSpc>
                <a:spcPct val="115000"/>
              </a:lnSpc>
              <a:spcBef>
                <a:spcPts val="0"/>
              </a:spcBef>
              <a:spcAft>
                <a:spcPts val="0"/>
              </a:spcAft>
            </a:pPr>
            <a:r>
              <a:rPr lang="en-US" sz="2400" dirty="0">
                <a:latin typeface="Calibri" panose="020F0502020204030204" pitchFamily="34" charset="0"/>
                <a:cs typeface="Calibri" panose="020F0502020204030204" pitchFamily="34" charset="0"/>
              </a:rPr>
              <a:t>Vide Finance Act 2022, taxation of VDA was introduced u/s 115BBH wherein the transfer of VDA was taxed at 30% with no deduction in respect of expenditure (other than cost of acquisition). Further, to capture VDA transaction details, section 194S was inserted to provide for deduction of tax </a:t>
            </a:r>
            <a:r>
              <a:rPr lang="en-US" sz="2400" b="1" dirty="0">
                <a:latin typeface="Calibri" panose="020F0502020204030204" pitchFamily="34" charset="0"/>
                <a:cs typeface="Calibri" panose="020F0502020204030204" pitchFamily="34" charset="0"/>
              </a:rPr>
              <a:t>on payment for transfer of VDA at the rate of 1% </a:t>
            </a:r>
            <a:r>
              <a:rPr lang="en-US" sz="2400" dirty="0">
                <a:latin typeface="Calibri" panose="020F0502020204030204" pitchFamily="34" charset="0"/>
                <a:cs typeface="Calibri" panose="020F0502020204030204" pitchFamily="34" charset="0"/>
              </a:rPr>
              <a:t>of transaction value including cases where the transaction occurs in kind or partly in cash.</a:t>
            </a:r>
          </a:p>
          <a:p>
            <a:pPr marL="0" marR="0" algn="just">
              <a:lnSpc>
                <a:spcPct val="115000"/>
              </a:lnSpc>
              <a:spcBef>
                <a:spcPts val="0"/>
              </a:spcBef>
              <a:spcAft>
                <a:spcPts val="0"/>
              </a:spcAft>
            </a:pPr>
            <a:endParaRPr lang="en-US" sz="24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It is now proposed to insert section 285BAA, </a:t>
            </a:r>
            <a:r>
              <a:rPr lang="en-US" sz="2400" b="1" dirty="0">
                <a:latin typeface="Calibri" panose="020F0502020204030204" pitchFamily="34" charset="0"/>
                <a:cs typeface="Calibri" panose="020F0502020204030204" pitchFamily="34" charset="0"/>
              </a:rPr>
              <a:t>wherein a reporting entity, as may be prescribed u/s 285BAA will be required to furnish information of crypto asset</a:t>
            </a:r>
            <a:r>
              <a:rPr lang="en-US" sz="2400" dirty="0">
                <a:latin typeface="Calibri" panose="020F0502020204030204" pitchFamily="34" charset="0"/>
                <a:cs typeface="Calibri" panose="020F0502020204030204" pitchFamily="34" charset="0"/>
              </a:rPr>
              <a:t>.</a:t>
            </a:r>
          </a:p>
          <a:p>
            <a:pPr algn="l"/>
            <a:endParaRPr lang="en-US" sz="24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Information, </a:t>
            </a:r>
            <a:r>
              <a:rPr lang="en-US" sz="2400" dirty="0">
                <a:latin typeface="Calibri" panose="020F0502020204030204" pitchFamily="34" charset="0"/>
                <a:cs typeface="Calibri" panose="020F0502020204030204" pitchFamily="34" charset="0"/>
                <a:hlinkClick r:id="rId5" action="ppaction://hlinkfile"/>
              </a:rPr>
              <a:t>Reporting Entity has not been prescribed yet</a:t>
            </a:r>
            <a:r>
              <a:rPr lang="en-US" sz="2400" dirty="0">
                <a:latin typeface="Calibri" panose="020F0502020204030204" pitchFamily="34" charset="0"/>
                <a:cs typeface="Calibri" panose="020F0502020204030204" pitchFamily="34" charset="0"/>
              </a:rPr>
              <a:t>. </a:t>
            </a:r>
          </a:p>
          <a:p>
            <a:pPr algn="l"/>
            <a:endParaRPr lang="en-US" sz="2400" dirty="0">
              <a:latin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These amendments will take effect from April 1, 2026.</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Tree>
    <p:extLst>
      <p:ext uri="{BB962C8B-B14F-4D97-AF65-F5344CB8AC3E}">
        <p14:creationId xmlns:p14="http://schemas.microsoft.com/office/powerpoint/2010/main" val="74595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3A0D886F-CDFE-E9E1-BDB3-3580FCF1F956}"/>
            </a:ext>
          </a:extLst>
        </p:cNvPr>
        <p:cNvGrpSpPr/>
        <p:nvPr/>
      </p:nvGrpSpPr>
      <p:grpSpPr>
        <a:xfrm>
          <a:off x="0" y="0"/>
          <a:ext cx="0" cy="0"/>
          <a:chOff x="0" y="0"/>
          <a:chExt cx="0" cy="0"/>
        </a:xfrm>
      </p:grpSpPr>
      <p:sp>
        <p:nvSpPr>
          <p:cNvPr id="143" name="Google Shape;143;p17">
            <a:extLst>
              <a:ext uri="{FF2B5EF4-FFF2-40B4-BE49-F238E27FC236}">
                <a16:creationId xmlns:a16="http://schemas.microsoft.com/office/drawing/2014/main" id="{E25D4F2F-41EE-79CB-469E-25DBDC167CFF}"/>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a:extLst>
              <a:ext uri="{FF2B5EF4-FFF2-40B4-BE49-F238E27FC236}">
                <a16:creationId xmlns:a16="http://schemas.microsoft.com/office/drawing/2014/main" id="{8AC46C42-498A-88F0-2DA9-4CF50F79C788}"/>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a:extLst>
              <a:ext uri="{FF2B5EF4-FFF2-40B4-BE49-F238E27FC236}">
                <a16:creationId xmlns:a16="http://schemas.microsoft.com/office/drawing/2014/main" id="{42A86869-54BD-AC26-BED9-B24A42590A86}"/>
              </a:ext>
            </a:extLst>
          </p:cNvPr>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a:extLst>
              <a:ext uri="{FF2B5EF4-FFF2-40B4-BE49-F238E27FC236}">
                <a16:creationId xmlns:a16="http://schemas.microsoft.com/office/drawing/2014/main" id="{FC18C894-3D02-B33B-9BBB-BC4F48F1D1A6}"/>
              </a:ext>
            </a:extLst>
          </p:cNvPr>
          <p:cNvSpPr txBox="1"/>
          <p:nvPr/>
        </p:nvSpPr>
        <p:spPr>
          <a:xfrm>
            <a:off x="829733" y="762000"/>
            <a:ext cx="10406355"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panose="02000000000000000000" pitchFamily="2" charset="0"/>
                <a:ea typeface="Roboto" panose="02000000000000000000" pitchFamily="2" charset="0"/>
                <a:cs typeface="Roboto" panose="02000000000000000000" pitchFamily="2" charset="0"/>
              </a:rPr>
              <a:t>RATES OF INCOME-TAX</a:t>
            </a:r>
          </a:p>
        </p:txBody>
      </p:sp>
      <p:sp>
        <p:nvSpPr>
          <p:cNvPr id="147" name="Google Shape;147;p17">
            <a:extLst>
              <a:ext uri="{FF2B5EF4-FFF2-40B4-BE49-F238E27FC236}">
                <a16:creationId xmlns:a16="http://schemas.microsoft.com/office/drawing/2014/main" id="{6540D81D-660A-27E1-8551-161C32B825E3}"/>
              </a:ext>
            </a:extLst>
          </p:cNvPr>
          <p:cNvSpPr/>
          <p:nvPr/>
        </p:nvSpPr>
        <p:spPr>
          <a:xfrm flipV="1">
            <a:off x="829733" y="1477406"/>
            <a:ext cx="5401734" cy="4572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a:extLst>
              <a:ext uri="{FF2B5EF4-FFF2-40B4-BE49-F238E27FC236}">
                <a16:creationId xmlns:a16="http://schemas.microsoft.com/office/drawing/2014/main" id="{A504FDFE-E7F3-45BA-E88E-FF69AC581493}"/>
              </a:ext>
            </a:extLst>
          </p:cNvPr>
          <p:cNvSpPr txBox="1"/>
          <p:nvPr/>
        </p:nvSpPr>
        <p:spPr>
          <a:xfrm>
            <a:off x="829733" y="1530686"/>
            <a:ext cx="12710421" cy="6075469"/>
          </a:xfrm>
          <a:prstGeom prst="rect">
            <a:avLst/>
          </a:prstGeom>
          <a:noFill/>
          <a:ln>
            <a:noFill/>
          </a:ln>
        </p:spPr>
        <p:txBody>
          <a:bodyPr spcFirstLastPara="1" wrap="square" lIns="91425" tIns="45700" rIns="91425" bIns="45700" anchor="t" anchorCtr="0">
            <a:spAutoFit/>
          </a:bodyPr>
          <a:lstStyle/>
          <a:p>
            <a:pPr marL="0" algn="just"/>
            <a:r>
              <a:rPr lang="en-US" sz="2400" b="1" u="sng" dirty="0">
                <a:latin typeface="Calibri" panose="020F0502020204030204" pitchFamily="34" charset="0"/>
                <a:cs typeface="Calibri" panose="020F0502020204030204" pitchFamily="34" charset="0"/>
              </a:rPr>
              <a:t>Rebate under section 87A</a:t>
            </a:r>
          </a:p>
          <a:p>
            <a:pPr algn="just"/>
            <a:r>
              <a:rPr lang="en-US" sz="2400" i="0" u="none" strike="noStrike" baseline="0" dirty="0">
                <a:solidFill>
                  <a:schemeClr val="tx1"/>
                </a:solidFill>
                <a:latin typeface="Calibri" panose="020F0502020204030204" pitchFamily="34" charset="0"/>
                <a:cs typeface="Calibri" panose="020F0502020204030204" pitchFamily="34" charset="0"/>
              </a:rPr>
              <a:t>For AY 2024-25 (Returns just filed)- Revenue </a:t>
            </a:r>
            <a:r>
              <a:rPr lang="en-US" sz="2400" i="0" u="none" strike="noStrike" baseline="0" dirty="0">
                <a:solidFill>
                  <a:srgbClr val="000000"/>
                </a:solidFill>
                <a:latin typeface="Calibri" panose="020F0502020204030204" pitchFamily="34" charset="0"/>
                <a:cs typeface="Calibri" panose="020F0502020204030204" pitchFamily="34" charset="0"/>
              </a:rPr>
              <a:t>published a change in utility for filing income tax returns online with effect from </a:t>
            </a:r>
            <a:r>
              <a:rPr lang="en-US" sz="2400" dirty="0">
                <a:latin typeface="Calibri" panose="020F0502020204030204" pitchFamily="34" charset="0"/>
                <a:cs typeface="Calibri" panose="020F0502020204030204" pitchFamily="34" charset="0"/>
              </a:rPr>
              <a:t>05-07-24 which unilaterally </a:t>
            </a:r>
            <a:r>
              <a:rPr lang="en-US" sz="2400" i="0" u="none" strike="noStrike" baseline="0" dirty="0">
                <a:solidFill>
                  <a:srgbClr val="000000"/>
                </a:solidFill>
                <a:latin typeface="Calibri" panose="020F0502020204030204" pitchFamily="34" charset="0"/>
                <a:cs typeface="Calibri" panose="020F0502020204030204" pitchFamily="34" charset="0"/>
              </a:rPr>
              <a:t>disabled assessees from claiming rebate u/s 87A. </a:t>
            </a:r>
            <a:r>
              <a:rPr lang="en-US" sz="2400" dirty="0">
                <a:latin typeface="Calibri" panose="020F0502020204030204" pitchFamily="34" charset="0"/>
                <a:cs typeface="Calibri" panose="020F0502020204030204" pitchFamily="34" charset="0"/>
              </a:rPr>
              <a:t>Relief u/s 87A is allowed only to special rates income except 112A which means rebate is allowed on special rate income u/s 112 and 111A. </a:t>
            </a:r>
          </a:p>
          <a:p>
            <a:pPr algn="just"/>
            <a:endParaRPr lang="en-US" sz="2400" b="1" u="sng" dirty="0">
              <a:latin typeface="Calibri" panose="020F0502020204030204" pitchFamily="34" charset="0"/>
              <a:cs typeface="Calibri" panose="020F0502020204030204" pitchFamily="34" charset="0"/>
            </a:endParaRPr>
          </a:p>
          <a:p>
            <a:pPr algn="just"/>
            <a:r>
              <a:rPr lang="en-US" sz="2400" b="1" u="sng" dirty="0">
                <a:latin typeface="Calibri" panose="020F0502020204030204" pitchFamily="34" charset="0"/>
                <a:cs typeface="Calibri" panose="020F0502020204030204" pitchFamily="34" charset="0"/>
              </a:rPr>
              <a:t>Bombay HC Judgement , in the case of Chamber of Tax Consultants vs Director General of Income-tax [2024] 169 taxmann.com 506 (Bombay) in the (PLI) No.32465 of 2024</a:t>
            </a:r>
            <a:r>
              <a:rPr lang="en-US" sz="2400" dirty="0">
                <a:latin typeface="Calibri" panose="020F0502020204030204" pitchFamily="34" charset="0"/>
                <a:cs typeface="Calibri" panose="020F0502020204030204" pitchFamily="34" charset="0"/>
              </a:rPr>
              <a:t>, </a:t>
            </a:r>
            <a:endParaRPr lang="en-US" sz="2400" dirty="0">
              <a:solidFill>
                <a:srgbClr val="FF0000"/>
              </a:solidFill>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In the said case, Common Offline Utility (ITR-1 to ITR-4) for AY 2024-25 did not allow a rebate u/s 87A on tax payable u/s 111A and 112 where the taxpayer opted for payment of tax u/s 115BAC. Subsequently, in pursuance of the interim relief granted by the Hon'ble Bombay High Court </a:t>
            </a:r>
            <a:r>
              <a:rPr lang="en-US" sz="2400" b="0" i="0" u="none" strike="noStrike" baseline="0" dirty="0">
                <a:solidFill>
                  <a:srgbClr val="000000"/>
                </a:solidFill>
                <a:latin typeface="Calibri" panose="020F0502020204030204" pitchFamily="34" charset="0"/>
                <a:cs typeface="Calibri" panose="020F0502020204030204" pitchFamily="34" charset="0"/>
              </a:rPr>
              <a:t>directing the CBDT to issue notification </a:t>
            </a:r>
            <a:r>
              <a:rPr lang="en-US" sz="2400" b="1" i="0" u="sng" strike="noStrike" baseline="0" dirty="0">
                <a:solidFill>
                  <a:srgbClr val="000000"/>
                </a:solidFill>
                <a:latin typeface="Calibri" panose="020F0502020204030204" pitchFamily="34" charset="0"/>
                <a:cs typeface="Calibri" panose="020F0502020204030204" pitchFamily="34" charset="0"/>
              </a:rPr>
              <a:t>for extending the due date for e-filing the income tax return (in case of resident individual).</a:t>
            </a:r>
            <a:r>
              <a:rPr lang="en-US" sz="2400" i="0" strike="noStrike" baseline="0" dirty="0">
                <a:solidFill>
                  <a:srgbClr val="000000"/>
                </a:solidFill>
                <a:latin typeface="Calibri" panose="020F0502020204030204" pitchFamily="34" charset="0"/>
                <a:cs typeface="Calibri" panose="020F0502020204030204" pitchFamily="34" charset="0"/>
              </a:rPr>
              <a:t> Accordingly, the department extended the due date and the </a:t>
            </a:r>
            <a:r>
              <a:rPr lang="en-US" sz="2400" dirty="0">
                <a:latin typeface="Calibri" panose="020F0502020204030204" pitchFamily="34" charset="0"/>
                <a:cs typeface="Calibri" panose="020F0502020204030204" pitchFamily="34" charset="0"/>
              </a:rPr>
              <a:t>ITD modified the return filing utility </a:t>
            </a:r>
            <a:r>
              <a:rPr lang="en-US" sz="2400" b="1" dirty="0">
                <a:latin typeface="Calibri" panose="020F0502020204030204" pitchFamily="34" charset="0"/>
                <a:cs typeface="Calibri" panose="020F0502020204030204" pitchFamily="34" charset="0"/>
              </a:rPr>
              <a:t>to enable the taxpayers to claim a rebate u/s 87A in their return of income in respect of tax computed u/s 111A and 112 even if they have opted to pay tax u/s 115BAC</a:t>
            </a:r>
            <a:r>
              <a:rPr lang="en-US" sz="2400" dirty="0">
                <a:latin typeface="Calibri" panose="020F0502020204030204" pitchFamily="34" charset="0"/>
                <a:cs typeface="Calibri" panose="020F0502020204030204" pitchFamily="34" charset="0"/>
              </a:rPr>
              <a:t>. It also extended the due date for filing returns u/s 139(4) and 139(5) for the AY 2024-25 up to 15-01-25</a:t>
            </a:r>
            <a:r>
              <a:rPr lang="en-US" sz="2400" b="0" i="0" dirty="0">
                <a:solidFill>
                  <a:srgbClr val="212529"/>
                </a:solidFill>
                <a:effectLst/>
                <a:latin typeface="Calibri" panose="020F0502020204030204" pitchFamily="34" charset="0"/>
                <a:cs typeface="Calibri" panose="020F0502020204030204" pitchFamily="34" charset="0"/>
              </a:rPr>
              <a:t>. </a:t>
            </a:r>
          </a:p>
        </p:txBody>
      </p:sp>
      <p:sp>
        <p:nvSpPr>
          <p:cNvPr id="150" name="Google Shape;150;p17">
            <a:extLst>
              <a:ext uri="{FF2B5EF4-FFF2-40B4-BE49-F238E27FC236}">
                <a16:creationId xmlns:a16="http://schemas.microsoft.com/office/drawing/2014/main" id="{D43294F2-AA26-6580-55DE-B8C6A86D2A1E}"/>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156623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22577"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099" y="485209"/>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TAX ADMINISTRATION</a:t>
            </a:r>
          </a:p>
        </p:txBody>
      </p:sp>
      <p:sp>
        <p:nvSpPr>
          <p:cNvPr id="147" name="Google Shape;147;p17"/>
          <p:cNvSpPr/>
          <p:nvPr/>
        </p:nvSpPr>
        <p:spPr>
          <a:xfrm>
            <a:off x="933099" y="1139317"/>
            <a:ext cx="5416901" cy="53737"/>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1" y="1307084"/>
            <a:ext cx="11781414" cy="5401438"/>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2400" b="1" u="sng" dirty="0">
                <a:effectLst/>
                <a:latin typeface="Calibri" panose="020F0502020204030204" pitchFamily="34" charset="0"/>
                <a:ea typeface="Times New Roman" panose="02020603050405020304" pitchFamily="18" charset="0"/>
                <a:cs typeface="Calibri" panose="020F0502020204030204" pitchFamily="34" charset="0"/>
              </a:rPr>
              <a:t>Exemption from prosecution for delayed payment of TCS in certain cases</a:t>
            </a:r>
            <a:endParaRPr lang="en-US" sz="24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en-US" sz="2300" dirty="0">
                <a:effectLst/>
                <a:latin typeface="Calibri" panose="020F0502020204030204" pitchFamily="34" charset="0"/>
                <a:ea typeface="Times New Roman" panose="02020603050405020304" pitchFamily="18" charset="0"/>
                <a:cs typeface="Calibri" panose="020F0502020204030204" pitchFamily="34" charset="0"/>
              </a:rPr>
              <a:t>Section 276BB provides for prosecution in case of failure to pay the TCS to the credit of Central Government. The provision of the said section states that if a person fails to pay to the credit of the Central Government, the tax collected by him as required under the provisions of section 206C, he shall be punishable with rigorous imprisonment for a term which shall not be less than three months, but which may extend to seven years and with fine.</a:t>
            </a:r>
          </a:p>
          <a:p>
            <a:pPr marL="0" marR="0" algn="just">
              <a:lnSpc>
                <a:spcPct val="115000"/>
              </a:lnSpc>
              <a:spcBef>
                <a:spcPts val="0"/>
              </a:spcBef>
              <a:spcAft>
                <a:spcPts val="0"/>
              </a:spcAft>
            </a:pPr>
            <a:endParaRPr lang="en-US" sz="23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en-US" sz="2300" dirty="0">
                <a:effectLst/>
                <a:latin typeface="Calibri" panose="020F0502020204030204" pitchFamily="34" charset="0"/>
                <a:ea typeface="Times New Roman" panose="02020603050405020304" pitchFamily="18" charset="0"/>
                <a:cs typeface="Calibri" panose="020F0502020204030204" pitchFamily="34" charset="0"/>
              </a:rPr>
              <a:t> It is proposed to amend section 276BB to provide that the </a:t>
            </a:r>
            <a:r>
              <a:rPr lang="en-US" sz="2300" b="1" dirty="0">
                <a:effectLst/>
                <a:latin typeface="Calibri" panose="020F0502020204030204" pitchFamily="34" charset="0"/>
                <a:ea typeface="Times New Roman" panose="02020603050405020304" pitchFamily="18" charset="0"/>
                <a:cs typeface="Calibri" panose="020F0502020204030204" pitchFamily="34" charset="0"/>
              </a:rPr>
              <a:t>prosecution shall not be instituted against a person covered under the said section, </a:t>
            </a:r>
            <a:r>
              <a:rPr lang="en-US" sz="2300" dirty="0">
                <a:effectLst/>
                <a:latin typeface="Calibri" panose="020F0502020204030204" pitchFamily="34" charset="0"/>
                <a:ea typeface="Times New Roman" panose="02020603050405020304" pitchFamily="18" charset="0"/>
                <a:cs typeface="Calibri" panose="020F0502020204030204" pitchFamily="34" charset="0"/>
              </a:rPr>
              <a:t>if the payment of the TCS has been made to the credit of the Central Government </a:t>
            </a:r>
            <a:r>
              <a:rPr lang="en-US" sz="2300" b="1" dirty="0">
                <a:effectLst/>
                <a:latin typeface="Calibri" panose="020F0502020204030204" pitchFamily="34" charset="0"/>
                <a:ea typeface="Times New Roman" panose="02020603050405020304" pitchFamily="18" charset="0"/>
                <a:cs typeface="Calibri" panose="020F0502020204030204" pitchFamily="34" charset="0"/>
              </a:rPr>
              <a:t>at any time on or before the time prescribed for filing the quarterly statement under proviso to section 206C(3) </a:t>
            </a:r>
            <a:r>
              <a:rPr lang="en-US" sz="2300" dirty="0">
                <a:effectLst/>
                <a:latin typeface="Calibri" panose="020F0502020204030204" pitchFamily="34" charset="0"/>
                <a:ea typeface="Times New Roman" panose="02020603050405020304" pitchFamily="18" charset="0"/>
                <a:cs typeface="Calibri" panose="020F0502020204030204" pitchFamily="34" charset="0"/>
              </a:rPr>
              <a:t>in respect of such payment</a:t>
            </a:r>
            <a:r>
              <a:rPr lang="en-US" sz="2300" b="1" dirty="0">
                <a:effectLst/>
                <a:latin typeface="Calibri" panose="020F0502020204030204" pitchFamily="34" charset="0"/>
                <a:ea typeface="Times New Roman" panose="02020603050405020304" pitchFamily="18" charset="0"/>
                <a:cs typeface="Calibri" panose="020F0502020204030204" pitchFamily="34" charset="0"/>
              </a:rPr>
              <a:t>.</a:t>
            </a:r>
          </a:p>
          <a:p>
            <a:pPr marL="0" marR="0" algn="just">
              <a:lnSpc>
                <a:spcPct val="115000"/>
              </a:lnSpc>
              <a:spcBef>
                <a:spcPts val="0"/>
              </a:spcBef>
              <a:spcAft>
                <a:spcPts val="0"/>
              </a:spcAft>
            </a:pPr>
            <a:endParaRPr lang="en-US" sz="23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en-US" sz="2300" dirty="0">
                <a:effectLst/>
                <a:latin typeface="Calibri" panose="020F0502020204030204" pitchFamily="34" charset="0"/>
                <a:ea typeface="Times New Roman" panose="02020603050405020304" pitchFamily="18" charset="0"/>
                <a:cs typeface="Calibri" panose="020F0502020204030204" pitchFamily="34" charset="0"/>
              </a:rPr>
              <a:t>This amendment will take effect from April 1, 2025.</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405402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D0485458-13D6-0D2D-74BF-EEE3DA73EE08}"/>
            </a:ext>
          </a:extLst>
        </p:cNvPr>
        <p:cNvGrpSpPr/>
        <p:nvPr/>
      </p:nvGrpSpPr>
      <p:grpSpPr>
        <a:xfrm>
          <a:off x="0" y="0"/>
          <a:ext cx="0" cy="0"/>
          <a:chOff x="0" y="0"/>
          <a:chExt cx="0" cy="0"/>
        </a:xfrm>
      </p:grpSpPr>
      <p:sp>
        <p:nvSpPr>
          <p:cNvPr id="143" name="Google Shape;143;p17">
            <a:extLst>
              <a:ext uri="{FF2B5EF4-FFF2-40B4-BE49-F238E27FC236}">
                <a16:creationId xmlns:a16="http://schemas.microsoft.com/office/drawing/2014/main" id="{8994EC10-91EB-AF84-6A88-7EC758187461}"/>
              </a:ext>
            </a:extLst>
          </p:cNvPr>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a:extLst>
              <a:ext uri="{FF2B5EF4-FFF2-40B4-BE49-F238E27FC236}">
                <a16:creationId xmlns:a16="http://schemas.microsoft.com/office/drawing/2014/main" id="{6BAB22FD-1A23-E85C-2016-8A294A72127F}"/>
              </a:ext>
            </a:extLst>
          </p:cNvPr>
          <p:cNvPicPr preferRelativeResize="0"/>
          <p:nvPr/>
        </p:nvPicPr>
        <p:blipFill rotWithShape="1">
          <a:blip r:embed="rId3">
            <a:alphaModFix/>
          </a:blip>
          <a:srcRect/>
          <a:stretch/>
        </p:blipFill>
        <p:spPr>
          <a:xfrm>
            <a:off x="-545307" y="495300"/>
            <a:ext cx="14852977" cy="8241300"/>
          </a:xfrm>
          <a:prstGeom prst="rect">
            <a:avLst/>
          </a:prstGeom>
          <a:noFill/>
          <a:ln>
            <a:noFill/>
          </a:ln>
        </p:spPr>
      </p:pic>
      <p:pic>
        <p:nvPicPr>
          <p:cNvPr id="145" name="Google Shape;145;p17" descr="Presentation Slides-06.png">
            <a:extLst>
              <a:ext uri="{FF2B5EF4-FFF2-40B4-BE49-F238E27FC236}">
                <a16:creationId xmlns:a16="http://schemas.microsoft.com/office/drawing/2014/main" id="{EE65C2EC-19A3-DDC5-7B70-0CB0B5C92D83}"/>
              </a:ext>
            </a:extLst>
          </p:cNvPr>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a:extLst>
              <a:ext uri="{FF2B5EF4-FFF2-40B4-BE49-F238E27FC236}">
                <a16:creationId xmlns:a16="http://schemas.microsoft.com/office/drawing/2014/main" id="{709157FB-D3B3-94E7-61BB-AA2C287746AB}"/>
              </a:ext>
            </a:extLst>
          </p:cNvPr>
          <p:cNvSpPr txBox="1"/>
          <p:nvPr/>
        </p:nvSpPr>
        <p:spPr>
          <a:xfrm>
            <a:off x="741580" y="293769"/>
            <a:ext cx="11250706"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a:ea typeface="Roboto"/>
                <a:cs typeface="Roboto"/>
              </a:rPr>
              <a:t>TAX ADMINISTRATION</a:t>
            </a:r>
          </a:p>
        </p:txBody>
      </p:sp>
      <p:sp>
        <p:nvSpPr>
          <p:cNvPr id="147" name="Google Shape;147;p17">
            <a:extLst>
              <a:ext uri="{FF2B5EF4-FFF2-40B4-BE49-F238E27FC236}">
                <a16:creationId xmlns:a16="http://schemas.microsoft.com/office/drawing/2014/main" id="{4178DB02-DDFD-5FDD-8EC3-2F8AFE93F3C4}"/>
              </a:ext>
            </a:extLst>
          </p:cNvPr>
          <p:cNvSpPr/>
          <p:nvPr/>
        </p:nvSpPr>
        <p:spPr>
          <a:xfrm>
            <a:off x="933099" y="974746"/>
            <a:ext cx="5433834" cy="53737"/>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a:extLst>
              <a:ext uri="{FF2B5EF4-FFF2-40B4-BE49-F238E27FC236}">
                <a16:creationId xmlns:a16="http://schemas.microsoft.com/office/drawing/2014/main" id="{FBB35097-0E07-04A9-6010-006A0285A1E0}"/>
              </a:ext>
            </a:extLst>
          </p:cNvPr>
          <p:cNvSpPr txBox="1"/>
          <p:nvPr/>
        </p:nvSpPr>
        <p:spPr>
          <a:xfrm>
            <a:off x="817288" y="1031202"/>
            <a:ext cx="12550670" cy="2817654"/>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u="sng" dirty="0">
                <a:effectLst/>
                <a:latin typeface="Calibri" panose="020F0502020204030204" pitchFamily="34" charset="0"/>
                <a:ea typeface="Times New Roman" panose="02020603050405020304" pitchFamily="18" charset="0"/>
                <a:cs typeface="Calibri" panose="020F0502020204030204" pitchFamily="34" charset="0"/>
              </a:rPr>
              <a:t>Extending the time-limit to file the updated return (Motive Trust First- Scrutiny later)</a:t>
            </a:r>
            <a:endParaRPr lang="en-US" sz="2200" u="sng"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pPr>
            <a:r>
              <a:rPr lang="en-US" sz="2200" dirty="0">
                <a:effectLst/>
                <a:latin typeface="Calibri" panose="020F0502020204030204" pitchFamily="34" charset="0"/>
                <a:ea typeface="Times New Roman" panose="02020603050405020304" pitchFamily="18" charset="0"/>
                <a:cs typeface="Calibri" panose="020F0502020204030204" pitchFamily="34" charset="0"/>
              </a:rPr>
              <a:t>As per the present provisions of Section 139(8), an updated return can be filed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upto 24 months from the end of the relevant AY</a:t>
            </a:r>
            <a:r>
              <a:rPr lang="en-US" sz="2200" b="1" dirty="0">
                <a:latin typeface="Calibri" panose="020F0502020204030204" pitchFamily="34" charset="0"/>
                <a:ea typeface="Times New Roman" panose="02020603050405020304" pitchFamily="18" charset="0"/>
                <a:cs typeface="Calibri" panose="020F0502020204030204" pitchFamily="34" charset="0"/>
              </a:rPr>
              <a:t> with 25% and 50% </a:t>
            </a:r>
            <a:r>
              <a:rPr lang="en-US" sz="2200" dirty="0">
                <a:latin typeface="Calibri" panose="020F0502020204030204" pitchFamily="34" charset="0"/>
                <a:ea typeface="Times New Roman" panose="02020603050405020304" pitchFamily="18" charset="0"/>
                <a:cs typeface="Calibri" panose="020F0502020204030204" pitchFamily="34" charset="0"/>
              </a:rPr>
              <a:t>penalty in both the years respectively. </a:t>
            </a:r>
            <a:r>
              <a:rPr lang="en-US" sz="2200" dirty="0">
                <a:effectLst/>
                <a:latin typeface="Calibri" panose="020F0502020204030204" pitchFamily="34" charset="0"/>
                <a:ea typeface="Times New Roman" panose="02020603050405020304" pitchFamily="18" charset="0"/>
                <a:cs typeface="Calibri" panose="020F0502020204030204" pitchFamily="34" charset="0"/>
              </a:rPr>
              <a:t>With a view to further nudging voluntary compliance, it is proposed to amend the said sub-section to extend the time-limit to file the updated return from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existing 24 months to 48 months from the end of relevant AY. </a:t>
            </a:r>
            <a:r>
              <a:rPr lang="en-US" sz="2200" dirty="0">
                <a:latin typeface="Calibri" panose="020F0502020204030204" pitchFamily="34" charset="0"/>
                <a:cs typeface="Calibri" panose="020F0502020204030204" pitchFamily="34" charset="0"/>
              </a:rPr>
              <a:t>The additional income-tax liability for on additional income disclosed in the updated ITR in different years is as below. </a:t>
            </a:r>
            <a:r>
              <a:rPr lang="en-US" sz="2200" dirty="0">
                <a:effectLst/>
                <a:latin typeface="Calibri" panose="020F0502020204030204" pitchFamily="34" charset="0"/>
                <a:ea typeface="Times New Roman" panose="02020603050405020304" pitchFamily="18" charset="0"/>
                <a:cs typeface="Calibri" panose="020F0502020204030204" pitchFamily="34" charset="0"/>
              </a:rPr>
              <a:t>These amendments will take effect from April 1, 2025</a:t>
            </a:r>
            <a:r>
              <a:rPr lang="en-US" sz="2200" dirty="0">
                <a:latin typeface="Calibri" panose="020F0502020204030204" pitchFamily="34" charset="0"/>
                <a:ea typeface="Times New Roman" panose="02020603050405020304" pitchFamily="18" charset="0"/>
                <a:cs typeface="Calibri" panose="020F0502020204030204" pitchFamily="34" charset="0"/>
              </a:rPr>
              <a:t>. (Refer Section 115BBE)</a:t>
            </a:r>
            <a:endParaRPr lang="en-US" sz="2200" dirty="0">
              <a:latin typeface="Calibri" panose="020F0502020204030204" pitchFamily="34" charset="0"/>
              <a:cs typeface="Calibri" panose="020F0502020204030204" pitchFamily="34" charset="0"/>
            </a:endParaRPr>
          </a:p>
        </p:txBody>
      </p:sp>
      <p:sp>
        <p:nvSpPr>
          <p:cNvPr id="150" name="Google Shape;150;p17">
            <a:extLst>
              <a:ext uri="{FF2B5EF4-FFF2-40B4-BE49-F238E27FC236}">
                <a16:creationId xmlns:a16="http://schemas.microsoft.com/office/drawing/2014/main" id="{2BDA13F9-2570-51E8-2FEF-39023E3BB507}"/>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33DD7ED4-FE61-35A6-71FB-A05433EB3C31}"/>
              </a:ext>
            </a:extLst>
          </p:cNvPr>
          <p:cNvPicPr>
            <a:picLocks noChangeAspect="1"/>
          </p:cNvPicPr>
          <p:nvPr/>
        </p:nvPicPr>
        <p:blipFill>
          <a:blip r:embed="rId5"/>
          <a:stretch>
            <a:fillRect/>
          </a:stretch>
        </p:blipFill>
        <p:spPr>
          <a:xfrm>
            <a:off x="908743" y="4093379"/>
            <a:ext cx="9216892" cy="3755221"/>
          </a:xfrm>
          <a:prstGeom prst="rect">
            <a:avLst/>
          </a:prstGeom>
        </p:spPr>
      </p:pic>
    </p:spTree>
    <p:extLst>
      <p:ext uri="{BB962C8B-B14F-4D97-AF65-F5344CB8AC3E}">
        <p14:creationId xmlns:p14="http://schemas.microsoft.com/office/powerpoint/2010/main" val="127343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11289"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6" y="394902"/>
            <a:ext cx="13106561"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585852"/>
                </a:solidFill>
                <a:latin typeface="Roboto"/>
                <a:ea typeface="Roboto"/>
                <a:cs typeface="Roboto"/>
              </a:rPr>
              <a:t>Interactive Session</a:t>
            </a:r>
          </a:p>
        </p:txBody>
      </p:sp>
      <p:sp>
        <p:nvSpPr>
          <p:cNvPr id="147" name="Google Shape;147;p17"/>
          <p:cNvSpPr/>
          <p:nvPr/>
        </p:nvSpPr>
        <p:spPr>
          <a:xfrm>
            <a:off x="4642338" y="1083897"/>
            <a:ext cx="4255477"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99773" y="1280410"/>
            <a:ext cx="12830851" cy="5826170"/>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3600" b="1" dirty="0">
                <a:latin typeface="Calibri" panose="020F0502020204030204" pitchFamily="34" charset="0"/>
                <a:ea typeface="Times New Roman" panose="02020603050405020304" pitchFamily="18" charset="0"/>
                <a:cs typeface="Calibri" panose="020F0502020204030204" pitchFamily="34" charset="0"/>
              </a:rPr>
              <a:t>FAQ 1:</a:t>
            </a:r>
          </a:p>
          <a:p>
            <a:pPr marL="0" marR="0" algn="just">
              <a:lnSpc>
                <a:spcPct val="115000"/>
              </a:lnSpc>
              <a:spcBef>
                <a:spcPts val="0"/>
              </a:spcBef>
              <a:spcAft>
                <a:spcPts val="0"/>
              </a:spcAft>
            </a:pPr>
            <a:r>
              <a:rPr lang="en-US" sz="3600" b="1" i="0" u="none" strike="noStrike" baseline="0" dirty="0">
                <a:latin typeface="Calibri" panose="020F0502020204030204" pitchFamily="34" charset="0"/>
                <a:cs typeface="Calibri" panose="020F0502020204030204" pitchFamily="34" charset="0"/>
              </a:rPr>
              <a:t>Whether rebate is available in the under mentioned scenario?</a:t>
            </a:r>
          </a:p>
          <a:p>
            <a:pPr marL="514350" indent="-514350" algn="just">
              <a:lnSpc>
                <a:spcPct val="115000"/>
              </a:lnSpc>
              <a:buFont typeface="Arial"/>
              <a:buAutoNum type="alphaLcParenBoth"/>
            </a:pPr>
            <a:r>
              <a:rPr lang="en-US" sz="3600" dirty="0">
                <a:latin typeface="Calibri" panose="020F0502020204030204" pitchFamily="34" charset="0"/>
                <a:ea typeface="Times New Roman" panose="02020603050405020304" pitchFamily="18" charset="0"/>
                <a:cs typeface="Calibri" panose="020F0502020204030204" pitchFamily="34" charset="0"/>
              </a:rPr>
              <a:t>Total income is INR 8 lacs (Special Rate Income)</a:t>
            </a:r>
          </a:p>
          <a:p>
            <a:pPr marL="514350" indent="-514350" algn="just">
              <a:lnSpc>
                <a:spcPct val="115000"/>
              </a:lnSpc>
              <a:buFont typeface="Arial"/>
              <a:buAutoNum type="alphaLcParenBoth"/>
            </a:pPr>
            <a:r>
              <a:rPr lang="en-US" sz="3600" dirty="0">
                <a:latin typeface="Calibri" panose="020F0502020204030204" pitchFamily="34" charset="0"/>
                <a:ea typeface="Times New Roman" panose="02020603050405020304" pitchFamily="18" charset="0"/>
                <a:cs typeface="Calibri" panose="020F0502020204030204" pitchFamily="34" charset="0"/>
              </a:rPr>
              <a:t>Total income is INR 16 lacs (Normal Income INR 8 lacs &amp; Special Rate Income INR 8 lacs)</a:t>
            </a:r>
          </a:p>
          <a:p>
            <a:pPr marL="514350" indent="-514350" algn="just">
              <a:lnSpc>
                <a:spcPct val="115000"/>
              </a:lnSpc>
              <a:buFont typeface="Arial"/>
              <a:buAutoNum type="alphaLcParenBoth"/>
            </a:pPr>
            <a:r>
              <a:rPr lang="en-US" sz="3600" dirty="0">
                <a:latin typeface="Calibri" panose="020F0502020204030204" pitchFamily="34" charset="0"/>
                <a:ea typeface="Times New Roman" panose="02020603050405020304" pitchFamily="18" charset="0"/>
                <a:cs typeface="Calibri" panose="020F0502020204030204" pitchFamily="34" charset="0"/>
              </a:rPr>
              <a:t> Total income is INR 12 lacs (Normal Income INR 9 lacs &amp; Special Rate Income INR 3 lacs)</a:t>
            </a:r>
          </a:p>
          <a:p>
            <a:pPr marL="514350" indent="-514350" algn="just">
              <a:lnSpc>
                <a:spcPct val="115000"/>
              </a:lnSpc>
              <a:buFont typeface="Arial"/>
              <a:buAutoNum type="alphaLcParenBoth"/>
            </a:pP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r>
              <a:rPr lang="en-US" sz="3600" dirty="0">
                <a:latin typeface="Calibri" panose="020F0502020204030204" pitchFamily="34" charset="0"/>
                <a:ea typeface="Times New Roman" panose="02020603050405020304" pitchFamily="18" charset="0"/>
                <a:cs typeface="Calibri" panose="020F0502020204030204" pitchFamily="34" charset="0"/>
              </a:rPr>
              <a:t>Total income is INR 10 lacs (Normal Income INR 6.50 lacs &amp; Special Rate Income INR 3.50 lacs)</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350768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11289"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6" y="394902"/>
            <a:ext cx="13106561"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585852"/>
                </a:solidFill>
                <a:latin typeface="Roboto"/>
                <a:ea typeface="Roboto"/>
                <a:cs typeface="Roboto"/>
              </a:rPr>
              <a:t>Interactive Session</a:t>
            </a:r>
          </a:p>
        </p:txBody>
      </p:sp>
      <p:sp>
        <p:nvSpPr>
          <p:cNvPr id="147" name="Google Shape;147;p17"/>
          <p:cNvSpPr/>
          <p:nvPr/>
        </p:nvSpPr>
        <p:spPr>
          <a:xfrm>
            <a:off x="4642338" y="1083897"/>
            <a:ext cx="4255477"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85150" y="1823602"/>
            <a:ext cx="11670266" cy="5189072"/>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3600" b="1" dirty="0">
                <a:latin typeface="Calibri" panose="020F0502020204030204" pitchFamily="34" charset="0"/>
                <a:ea typeface="Times New Roman" panose="02020603050405020304" pitchFamily="18" charset="0"/>
                <a:cs typeface="Calibri" panose="020F0502020204030204" pitchFamily="34" charset="0"/>
              </a:rPr>
              <a:t>FAQ 2:</a:t>
            </a:r>
          </a:p>
          <a:p>
            <a:pPr marL="0" marR="0" algn="just">
              <a:lnSpc>
                <a:spcPct val="115000"/>
              </a:lnSpc>
              <a:spcBef>
                <a:spcPts val="0"/>
              </a:spcBef>
              <a:spcAft>
                <a:spcPts val="0"/>
              </a:spcAft>
            </a:pPr>
            <a:r>
              <a:rPr lang="en-US" sz="3600" b="1" i="0" u="none" strike="noStrike" baseline="0" dirty="0">
                <a:latin typeface="Calibri" panose="020F0502020204030204" pitchFamily="34" charset="0"/>
                <a:cs typeface="Calibri" panose="020F0502020204030204" pitchFamily="34" charset="0"/>
              </a:rPr>
              <a:t>Whether standard deduction is available in old regime. If Yes, amount of deduction available?</a:t>
            </a:r>
          </a:p>
          <a:p>
            <a:pPr marL="0" marR="0" algn="just">
              <a:lnSpc>
                <a:spcPct val="115000"/>
              </a:lnSpc>
              <a:spcBef>
                <a:spcPts val="0"/>
              </a:spcBef>
              <a:spcAft>
                <a:spcPts val="0"/>
              </a:spcAft>
            </a:pPr>
            <a:r>
              <a:rPr lang="en-US" sz="3600" b="1" dirty="0">
                <a:effectLst/>
                <a:latin typeface="Calibri" panose="020F0502020204030204" pitchFamily="34" charset="0"/>
                <a:ea typeface="Times New Roman" panose="02020603050405020304" pitchFamily="18" charset="0"/>
                <a:cs typeface="Calibri" panose="020F0502020204030204" pitchFamily="34" charset="0"/>
              </a:rPr>
              <a:t>Options:</a:t>
            </a:r>
          </a:p>
          <a:p>
            <a:pPr marL="514350" marR="0" indent="-514350" algn="just">
              <a:lnSpc>
                <a:spcPct val="115000"/>
              </a:lnSpc>
              <a:spcBef>
                <a:spcPts val="0"/>
              </a:spcBef>
              <a:spcAft>
                <a:spcPts val="0"/>
              </a:spcAft>
              <a:buAutoNum type="alphaLcParenBoth"/>
            </a:pPr>
            <a:r>
              <a:rPr lang="en-US" sz="3600" dirty="0">
                <a:latin typeface="Calibri" panose="020F0502020204030204" pitchFamily="34" charset="0"/>
                <a:ea typeface="Times New Roman" panose="02020603050405020304" pitchFamily="18" charset="0"/>
                <a:cs typeface="Calibri" panose="020F0502020204030204" pitchFamily="34" charset="0"/>
              </a:rPr>
              <a:t> INR 50,000</a:t>
            </a:r>
          </a:p>
          <a:p>
            <a:pPr marL="514350" marR="0" indent="-514350" algn="just">
              <a:lnSpc>
                <a:spcPct val="115000"/>
              </a:lnSpc>
              <a:spcBef>
                <a:spcPts val="0"/>
              </a:spcBef>
              <a:spcAft>
                <a:spcPts val="0"/>
              </a:spcAft>
              <a:buAutoNum type="alphaLcParenBoth"/>
            </a:pPr>
            <a:r>
              <a:rPr lang="en-US" sz="3600" dirty="0">
                <a:latin typeface="Calibri" panose="020F0502020204030204" pitchFamily="34" charset="0"/>
                <a:ea typeface="Times New Roman" panose="02020603050405020304" pitchFamily="18" charset="0"/>
                <a:cs typeface="Calibri" panose="020F0502020204030204" pitchFamily="34" charset="0"/>
              </a:rPr>
              <a:t> INR 75,000</a:t>
            </a:r>
          </a:p>
          <a:p>
            <a:pPr marL="514350" marR="0" indent="-514350" algn="just">
              <a:lnSpc>
                <a:spcPct val="115000"/>
              </a:lnSpc>
              <a:spcBef>
                <a:spcPts val="0"/>
              </a:spcBef>
              <a:spcAft>
                <a:spcPts val="0"/>
              </a:spcAft>
              <a:buAutoNum type="alphaLcParenBoth"/>
            </a:pPr>
            <a:r>
              <a:rPr lang="en-US" sz="3600" dirty="0">
                <a:effectLst/>
                <a:latin typeface="Calibri" panose="020F0502020204030204" pitchFamily="34" charset="0"/>
                <a:ea typeface="Times New Roman" panose="02020603050405020304" pitchFamily="18" charset="0"/>
                <a:cs typeface="Calibri" panose="020F0502020204030204" pitchFamily="34" charset="0"/>
              </a:rPr>
              <a:t> Nil</a:t>
            </a:r>
          </a:p>
          <a:p>
            <a:pPr marL="0" marR="0" algn="just">
              <a:lnSpc>
                <a:spcPct val="115000"/>
              </a:lnSpc>
              <a:spcBef>
                <a:spcPts val="0"/>
              </a:spcBef>
              <a:spcAft>
                <a:spcPts val="0"/>
              </a:spcAft>
            </a:pP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055700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11289"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6" y="394902"/>
            <a:ext cx="13106561"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585852"/>
                </a:solidFill>
                <a:latin typeface="Roboto"/>
                <a:ea typeface="Roboto"/>
                <a:cs typeface="Roboto"/>
              </a:rPr>
              <a:t>Interactive Session</a:t>
            </a:r>
          </a:p>
        </p:txBody>
      </p:sp>
      <p:sp>
        <p:nvSpPr>
          <p:cNvPr id="147" name="Google Shape;147;p17"/>
          <p:cNvSpPr/>
          <p:nvPr/>
        </p:nvSpPr>
        <p:spPr>
          <a:xfrm>
            <a:off x="4642338" y="1083897"/>
            <a:ext cx="4255477"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85150" y="1823602"/>
            <a:ext cx="11670266" cy="5189072"/>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3600" b="1" dirty="0">
                <a:latin typeface="Calibri" panose="020F0502020204030204" pitchFamily="34" charset="0"/>
                <a:ea typeface="Times New Roman" panose="02020603050405020304" pitchFamily="18" charset="0"/>
                <a:cs typeface="Calibri" panose="020F0502020204030204" pitchFamily="34" charset="0"/>
              </a:rPr>
              <a:t>FAQ 3:</a:t>
            </a:r>
          </a:p>
          <a:p>
            <a:pPr marL="0" marR="0" algn="just">
              <a:lnSpc>
                <a:spcPct val="115000"/>
              </a:lnSpc>
              <a:spcBef>
                <a:spcPts val="0"/>
              </a:spcBef>
              <a:spcAft>
                <a:spcPts val="0"/>
              </a:spcAft>
            </a:pPr>
            <a:r>
              <a:rPr lang="en-US" sz="3600" b="1" i="0" u="none" strike="noStrike" baseline="0" dirty="0">
                <a:latin typeface="Calibri" panose="020F0502020204030204" pitchFamily="34" charset="0"/>
                <a:cs typeface="Calibri" panose="020F0502020204030204" pitchFamily="34" charset="0"/>
              </a:rPr>
              <a:t>Whether TDS is applicable in the said scenarios? </a:t>
            </a:r>
          </a:p>
          <a:p>
            <a:pPr marL="742950" marR="0" indent="-742950" algn="just">
              <a:lnSpc>
                <a:spcPct val="115000"/>
              </a:lnSpc>
              <a:spcBef>
                <a:spcPts val="0"/>
              </a:spcBef>
              <a:spcAft>
                <a:spcPts val="0"/>
              </a:spcAft>
              <a:buAutoNum type="alphaLcParenBoth"/>
            </a:pPr>
            <a:r>
              <a:rPr lang="en-US" sz="3600" i="0" u="none" strike="noStrike" baseline="0" dirty="0">
                <a:latin typeface="Calibri" panose="020F0502020204030204" pitchFamily="34" charset="0"/>
                <a:cs typeface="Calibri" panose="020F0502020204030204" pitchFamily="34" charset="0"/>
              </a:rPr>
              <a:t>Rent per month is INR 40,000 in May 2024 and INR 45,000 in June 2024. The rent in totality during the year is INR 3,00,000. Is TDS applicable u/s 194I?</a:t>
            </a:r>
          </a:p>
          <a:p>
            <a:pPr marL="742950" marR="0" indent="-742950" algn="just">
              <a:lnSpc>
                <a:spcPct val="115000"/>
              </a:lnSpc>
              <a:spcBef>
                <a:spcPts val="0"/>
              </a:spcBef>
              <a:spcAft>
                <a:spcPts val="0"/>
              </a:spcAft>
              <a:buAutoNum type="alphaLcParenBoth"/>
            </a:pPr>
            <a:r>
              <a:rPr lang="en-US" sz="3600" i="0" u="none" strike="noStrike" baseline="0" dirty="0">
                <a:latin typeface="Calibri" panose="020F0502020204030204" pitchFamily="34" charset="0"/>
                <a:cs typeface="Calibri" panose="020F0502020204030204" pitchFamily="34" charset="0"/>
              </a:rPr>
              <a:t>Rent per month is INR 60,000 in May 2025 and INR </a:t>
            </a:r>
            <a:r>
              <a:rPr lang="en-US" sz="3600" dirty="0">
                <a:latin typeface="Calibri" panose="020F0502020204030204" pitchFamily="34" charset="0"/>
                <a:cs typeface="Calibri" panose="020F0502020204030204" pitchFamily="34" charset="0"/>
              </a:rPr>
              <a:t>45,000</a:t>
            </a:r>
            <a:r>
              <a:rPr lang="en-US" sz="3600" i="0" u="none" strike="noStrike" baseline="0" dirty="0">
                <a:latin typeface="Calibri" panose="020F0502020204030204" pitchFamily="34" charset="0"/>
                <a:cs typeface="Calibri" panose="020F0502020204030204" pitchFamily="34" charset="0"/>
              </a:rPr>
              <a:t> in June 2025. The rent in totality during the year is INR 3,00,000. Is TDS applicable u/s 194I?</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53718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11289"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6" y="394902"/>
            <a:ext cx="13106561"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585852"/>
                </a:solidFill>
                <a:latin typeface="Roboto"/>
                <a:ea typeface="Roboto"/>
                <a:cs typeface="Roboto"/>
              </a:rPr>
              <a:t>Interactive Session</a:t>
            </a:r>
          </a:p>
        </p:txBody>
      </p:sp>
      <p:sp>
        <p:nvSpPr>
          <p:cNvPr id="147" name="Google Shape;147;p17"/>
          <p:cNvSpPr/>
          <p:nvPr/>
        </p:nvSpPr>
        <p:spPr>
          <a:xfrm>
            <a:off x="4642338" y="1083897"/>
            <a:ext cx="4255477"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85149" y="1823602"/>
            <a:ext cx="11775773" cy="5078273"/>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3600" b="1" dirty="0">
                <a:latin typeface="Calibri" panose="020F0502020204030204" pitchFamily="34" charset="0"/>
                <a:ea typeface="Times New Roman" panose="02020603050405020304" pitchFamily="18" charset="0"/>
                <a:cs typeface="Calibri" panose="020F0502020204030204" pitchFamily="34" charset="0"/>
              </a:rPr>
              <a:t>FAQ 3:</a:t>
            </a:r>
          </a:p>
          <a:p>
            <a:pPr marL="0" marR="0" algn="just">
              <a:spcBef>
                <a:spcPts val="0"/>
              </a:spcBef>
              <a:spcAft>
                <a:spcPts val="0"/>
              </a:spcAft>
            </a:pPr>
            <a:r>
              <a:rPr lang="en-US" sz="3600" b="1" dirty="0">
                <a:latin typeface="Calibri" panose="020F0502020204030204" pitchFamily="34" charset="0"/>
                <a:cs typeface="Calibri" panose="020F0502020204030204" pitchFamily="34" charset="0"/>
              </a:rPr>
              <a:t>(c) The proposed threshold limit for applicability of TCS u/s 206C(1G) for LRS and overseas tour program package from existing limit of 7 lakh has been extended to ?</a:t>
            </a:r>
          </a:p>
          <a:p>
            <a:pPr marL="0" marR="0" algn="just">
              <a:spcBef>
                <a:spcPts val="0"/>
              </a:spcBef>
              <a:spcAft>
                <a:spcPts val="0"/>
              </a:spcAft>
            </a:pPr>
            <a:r>
              <a:rPr lang="en-US" sz="3600" b="1" dirty="0">
                <a:latin typeface="Calibri" panose="020F0502020204030204" pitchFamily="34" charset="0"/>
                <a:cs typeface="Calibri" panose="020F0502020204030204" pitchFamily="34" charset="0"/>
              </a:rPr>
              <a:t>Options:</a:t>
            </a:r>
          </a:p>
          <a:p>
            <a:pPr marL="571500" marR="0" lvl="0" indent="-571500" algn="just">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8 Lakh</a:t>
            </a:r>
          </a:p>
          <a:p>
            <a:pPr marL="571500" marR="0" lvl="0" indent="-571500" algn="just">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10 Lakh</a:t>
            </a:r>
          </a:p>
          <a:p>
            <a:pPr marL="571500" marR="0" lvl="0" indent="-571500" algn="just">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12 Lakh</a:t>
            </a:r>
          </a:p>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None of the above</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805161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11289"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6" y="394902"/>
            <a:ext cx="13106561"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585852"/>
                </a:solidFill>
                <a:latin typeface="Roboto"/>
                <a:ea typeface="Roboto"/>
                <a:cs typeface="Roboto"/>
              </a:rPr>
              <a:t>Interactive Session</a:t>
            </a:r>
          </a:p>
        </p:txBody>
      </p:sp>
      <p:sp>
        <p:nvSpPr>
          <p:cNvPr id="147" name="Google Shape;147;p17"/>
          <p:cNvSpPr/>
          <p:nvPr/>
        </p:nvSpPr>
        <p:spPr>
          <a:xfrm>
            <a:off x="4642338" y="1083897"/>
            <a:ext cx="4255477"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4943" y="1371431"/>
            <a:ext cx="11670266" cy="6463267"/>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3600" b="1" dirty="0">
                <a:latin typeface="Calibri" panose="020F0502020204030204" pitchFamily="34" charset="0"/>
                <a:ea typeface="Times New Roman" panose="02020603050405020304" pitchFamily="18" charset="0"/>
                <a:cs typeface="Calibri" panose="020F0502020204030204" pitchFamily="34" charset="0"/>
              </a:rPr>
              <a:t>FAQ 4:</a:t>
            </a:r>
          </a:p>
          <a:p>
            <a:pPr marL="742950" marR="0" indent="-742950" algn="just">
              <a:lnSpc>
                <a:spcPct val="115000"/>
              </a:lnSpc>
              <a:spcBef>
                <a:spcPts val="0"/>
              </a:spcBef>
              <a:spcAft>
                <a:spcPts val="0"/>
              </a:spcAft>
              <a:buAutoNum type="alphaLcParenBoth"/>
            </a:pPr>
            <a:r>
              <a:rPr lang="en-US" sz="3600" b="1" i="0" u="none" strike="noStrike" baseline="0" dirty="0">
                <a:latin typeface="Calibri" panose="020F0502020204030204" pitchFamily="34" charset="0"/>
                <a:cs typeface="Calibri" panose="020F0502020204030204" pitchFamily="34" charset="0"/>
              </a:rPr>
              <a:t>Whether updated return can be filed where refund has been increased from th</a:t>
            </a:r>
            <a:r>
              <a:rPr lang="en-US" sz="3600" b="1" dirty="0">
                <a:latin typeface="Calibri" panose="020F0502020204030204" pitchFamily="34" charset="0"/>
                <a:cs typeface="Calibri" panose="020F0502020204030204" pitchFamily="34" charset="0"/>
              </a:rPr>
              <a:t>e amount refundable determined in return furnished u/s 139(1), 139(4) and 139(5)?</a:t>
            </a:r>
          </a:p>
          <a:p>
            <a:pPr marL="742950" marR="0" indent="-742950" algn="just">
              <a:lnSpc>
                <a:spcPct val="115000"/>
              </a:lnSpc>
              <a:spcBef>
                <a:spcPts val="0"/>
              </a:spcBef>
              <a:spcAft>
                <a:spcPts val="0"/>
              </a:spcAft>
              <a:buAutoNum type="alphaLcParenBoth"/>
            </a:pPr>
            <a:r>
              <a:rPr lang="en-US" sz="3600" b="1" dirty="0">
                <a:latin typeface="Calibri" panose="020F0502020204030204" pitchFamily="34" charset="0"/>
                <a:cs typeface="Calibri" panose="020F0502020204030204" pitchFamily="34" charset="0"/>
              </a:rPr>
              <a:t>Updated return can be filed max up to 48 months from the end of the:</a:t>
            </a:r>
          </a:p>
          <a:p>
            <a:pPr marL="571500" lvl="4" indent="-571500" algn="just">
              <a:lnSpc>
                <a:spcPct val="115000"/>
              </a:lnSpc>
              <a:buFont typeface="Arial" panose="020B0604020202020204" pitchFamily="34" charset="0"/>
              <a:buChar char="•"/>
            </a:pPr>
            <a:r>
              <a:rPr lang="en-US" sz="3600" dirty="0">
                <a:latin typeface="Calibri" panose="020F0502020204030204" pitchFamily="34" charset="0"/>
                <a:cs typeface="Calibri" panose="020F0502020204030204" pitchFamily="34" charset="0"/>
              </a:rPr>
              <a:t>Relevant Financial Year</a:t>
            </a:r>
          </a:p>
          <a:p>
            <a:pPr marL="571500" lvl="3" indent="-571500" algn="just">
              <a:lnSpc>
                <a:spcPct val="115000"/>
              </a:lnSpc>
              <a:buFont typeface="Arial" panose="020B0604020202020204" pitchFamily="34" charset="0"/>
              <a:buChar char="•"/>
            </a:pPr>
            <a:r>
              <a:rPr lang="en-US" sz="3600" dirty="0">
                <a:latin typeface="Calibri" panose="020F0502020204030204" pitchFamily="34" charset="0"/>
                <a:cs typeface="Calibri" panose="020F0502020204030204" pitchFamily="34" charset="0"/>
              </a:rPr>
              <a:t>Relevant Assessment Year</a:t>
            </a:r>
          </a:p>
          <a:p>
            <a:pPr marL="571500" lvl="3" indent="-571500" algn="just">
              <a:lnSpc>
                <a:spcPct val="115000"/>
              </a:lnSpc>
              <a:buFont typeface="Arial" panose="020B0604020202020204" pitchFamily="34" charset="0"/>
              <a:buChar char="•"/>
            </a:pPr>
            <a:r>
              <a:rPr lang="en-US" sz="3600" dirty="0">
                <a:latin typeface="Calibri" panose="020F0502020204030204" pitchFamily="34" charset="0"/>
                <a:cs typeface="Calibri" panose="020F0502020204030204" pitchFamily="34" charset="0"/>
              </a:rPr>
              <a:t>Relevant subsequent Assessment Year</a:t>
            </a:r>
            <a:endParaRPr lang="en-US" sz="3600" i="0" u="none" strike="noStrike" baseline="0" dirty="0">
              <a:latin typeface="Calibri" panose="020F0502020204030204" pitchFamily="34"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883603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11289"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6" y="394902"/>
            <a:ext cx="13106561"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585852"/>
                </a:solidFill>
                <a:latin typeface="Roboto"/>
                <a:ea typeface="Roboto"/>
                <a:cs typeface="Roboto"/>
              </a:rPr>
              <a:t>Interactive Session</a:t>
            </a:r>
          </a:p>
        </p:txBody>
      </p:sp>
      <p:sp>
        <p:nvSpPr>
          <p:cNvPr id="147" name="Google Shape;147;p17"/>
          <p:cNvSpPr/>
          <p:nvPr/>
        </p:nvSpPr>
        <p:spPr>
          <a:xfrm>
            <a:off x="4642338" y="1083897"/>
            <a:ext cx="4255477"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4943" y="1246838"/>
            <a:ext cx="11670266" cy="3970277"/>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3600" b="1" dirty="0">
                <a:latin typeface="Calibri" panose="020F0502020204030204" pitchFamily="34" charset="0"/>
                <a:ea typeface="Times New Roman" panose="02020603050405020304" pitchFamily="18" charset="0"/>
                <a:cs typeface="Calibri" panose="020F0502020204030204" pitchFamily="34" charset="0"/>
              </a:rPr>
              <a:t>FAQ 4:</a:t>
            </a:r>
          </a:p>
          <a:p>
            <a:pPr marL="0" marR="0" algn="just">
              <a:spcBef>
                <a:spcPts val="0"/>
              </a:spcBef>
              <a:spcAft>
                <a:spcPts val="0"/>
              </a:spcAft>
            </a:pPr>
            <a:r>
              <a:rPr lang="en-US" sz="3600" b="1" dirty="0">
                <a:latin typeface="Calibri" panose="020F0502020204030204" pitchFamily="34" charset="0"/>
                <a:ea typeface="Times New Roman" panose="02020603050405020304" pitchFamily="18" charset="0"/>
                <a:cs typeface="Calibri" panose="020F0502020204030204" pitchFamily="34" charset="0"/>
              </a:rPr>
              <a:t>(c) </a:t>
            </a:r>
            <a:r>
              <a:rPr lang="en-US" sz="3600" b="1" dirty="0">
                <a:latin typeface="Calibri" panose="020F0502020204030204" pitchFamily="34" charset="0"/>
                <a:cs typeface="Calibri" panose="020F0502020204030204" pitchFamily="34" charset="0"/>
              </a:rPr>
              <a:t>As on date, updated return for the AY 2021-22, can be filed up to?</a:t>
            </a:r>
          </a:p>
          <a:p>
            <a:pPr marL="571500" marR="0" indent="-571500" algn="just">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31-3-2025</a:t>
            </a:r>
          </a:p>
          <a:p>
            <a:pPr marL="571500" marR="0" indent="-571500" algn="just">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31-3-2026</a:t>
            </a:r>
          </a:p>
          <a:p>
            <a:pPr marL="571500" marR="0" indent="-571500" algn="just">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Can not be filed since time to filed updated return expired</a:t>
            </a:r>
          </a:p>
          <a:p>
            <a:pPr marL="571500" marR="0" indent="-571500" algn="just">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None of the above</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12086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11289"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6" y="394902"/>
            <a:ext cx="13106561"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585852"/>
                </a:solidFill>
                <a:latin typeface="Roboto"/>
                <a:ea typeface="Roboto"/>
                <a:cs typeface="Roboto"/>
              </a:rPr>
              <a:t>Interactive Session</a:t>
            </a:r>
          </a:p>
        </p:txBody>
      </p:sp>
      <p:sp>
        <p:nvSpPr>
          <p:cNvPr id="147" name="Google Shape;147;p17"/>
          <p:cNvSpPr/>
          <p:nvPr/>
        </p:nvSpPr>
        <p:spPr>
          <a:xfrm>
            <a:off x="4642338" y="1083897"/>
            <a:ext cx="4255477"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4943" y="1292557"/>
            <a:ext cx="12077672" cy="4524275"/>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3600" b="1" dirty="0">
                <a:latin typeface="Calibri" panose="020F0502020204030204" pitchFamily="34" charset="0"/>
                <a:ea typeface="Times New Roman" panose="02020603050405020304" pitchFamily="18" charset="0"/>
                <a:cs typeface="Calibri" panose="020F0502020204030204" pitchFamily="34" charset="0"/>
              </a:rPr>
              <a:t>FAQ 4:</a:t>
            </a:r>
          </a:p>
          <a:p>
            <a:pPr marL="0" marR="0">
              <a:spcBef>
                <a:spcPts val="0"/>
              </a:spcBef>
              <a:spcAft>
                <a:spcPts val="0"/>
              </a:spcAft>
            </a:pPr>
            <a:r>
              <a:rPr lang="en-US" sz="3600" b="1" dirty="0">
                <a:latin typeface="Calibri" panose="020F0502020204030204" pitchFamily="34" charset="0"/>
                <a:ea typeface="Times New Roman" panose="02020603050405020304" pitchFamily="18" charset="0"/>
                <a:cs typeface="Calibri" panose="020F0502020204030204" pitchFamily="34" charset="0"/>
              </a:rPr>
              <a:t>(d) </a:t>
            </a:r>
            <a:r>
              <a:rPr lang="en-US" sz="3600" b="1" dirty="0">
                <a:latin typeface="Calibri" panose="020F0502020204030204" pitchFamily="34" charset="0"/>
                <a:cs typeface="Calibri" panose="020F0502020204030204" pitchFamily="34" charset="0"/>
              </a:rPr>
              <a:t>An updated return for a particular year can be filed?</a:t>
            </a:r>
          </a:p>
          <a:p>
            <a:pPr marL="0" marR="0">
              <a:spcBef>
                <a:spcPts val="0"/>
              </a:spcBef>
              <a:spcAft>
                <a:spcPts val="0"/>
              </a:spcAft>
            </a:pPr>
            <a:r>
              <a:rPr lang="en-US" sz="3600" b="1" dirty="0">
                <a:latin typeface="Calibri" panose="020F0502020204030204" pitchFamily="34" charset="0"/>
                <a:cs typeface="Calibri" panose="020F0502020204030204" pitchFamily="34" charset="0"/>
              </a:rPr>
              <a:t>Options:</a:t>
            </a:r>
          </a:p>
          <a:p>
            <a:pPr marL="571500" lvl="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‘N’ number of times within the prescribed time limit viz. 12/24/36/48 months</a:t>
            </a:r>
          </a:p>
          <a:p>
            <a:pPr marL="571500" marR="0" lvl="0" indent="-571500">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Maximum 2 times</a:t>
            </a:r>
          </a:p>
          <a:p>
            <a:pPr marL="571500" marR="0" lvl="0" indent="-571500">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Only once</a:t>
            </a:r>
          </a:p>
          <a:p>
            <a:pPr marL="571500" marR="0" lvl="0" indent="-571500">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None of the above.</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823898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11289"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6" y="394902"/>
            <a:ext cx="13106561"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585852"/>
                </a:solidFill>
                <a:latin typeface="Roboto"/>
                <a:ea typeface="Roboto"/>
                <a:cs typeface="Roboto"/>
              </a:rPr>
              <a:t>Interactive Session</a:t>
            </a:r>
          </a:p>
        </p:txBody>
      </p:sp>
      <p:sp>
        <p:nvSpPr>
          <p:cNvPr id="147" name="Google Shape;147;p17"/>
          <p:cNvSpPr/>
          <p:nvPr/>
        </p:nvSpPr>
        <p:spPr>
          <a:xfrm>
            <a:off x="4642338" y="1083897"/>
            <a:ext cx="4255477"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4943" y="1526625"/>
            <a:ext cx="11670266" cy="5826170"/>
          </a:xfrm>
          <a:prstGeom prst="rect">
            <a:avLst/>
          </a:prstGeom>
          <a:noFill/>
          <a:ln>
            <a:noFill/>
          </a:ln>
        </p:spPr>
        <p:txBody>
          <a:bodyPr spcFirstLastPara="1" wrap="square" lIns="91425" tIns="45700" rIns="91425" bIns="45700" anchor="t" anchorCtr="0">
            <a:spAutoFit/>
          </a:bodyPr>
          <a:lstStyle/>
          <a:p>
            <a:pPr marL="0" marR="0" algn="just">
              <a:lnSpc>
                <a:spcPct val="115000"/>
              </a:lnSpc>
              <a:spcBef>
                <a:spcPts val="0"/>
              </a:spcBef>
              <a:spcAft>
                <a:spcPts val="0"/>
              </a:spcAft>
            </a:pPr>
            <a:r>
              <a:rPr lang="en-US" sz="3600" b="1" dirty="0">
                <a:latin typeface="Calibri" panose="020F0502020204030204" pitchFamily="34" charset="0"/>
                <a:ea typeface="Times New Roman" panose="02020603050405020304" pitchFamily="18" charset="0"/>
                <a:cs typeface="Calibri" panose="020F0502020204030204" pitchFamily="34" charset="0"/>
              </a:rPr>
              <a:t>FAQ 5:</a:t>
            </a:r>
          </a:p>
          <a:p>
            <a:pPr marL="742950" marR="0" indent="-742950" algn="just">
              <a:lnSpc>
                <a:spcPct val="115000"/>
              </a:lnSpc>
              <a:spcBef>
                <a:spcPts val="0"/>
              </a:spcBef>
              <a:spcAft>
                <a:spcPts val="0"/>
              </a:spcAft>
              <a:buAutoNum type="alphaLcParenBoth"/>
            </a:pPr>
            <a:r>
              <a:rPr lang="en-US" sz="3600" b="1" i="0" u="none" strike="noStrike" baseline="0" dirty="0">
                <a:latin typeface="Calibri" panose="020F0502020204030204" pitchFamily="34" charset="0"/>
                <a:cs typeface="Calibri" panose="020F0502020204030204" pitchFamily="34" charset="0"/>
              </a:rPr>
              <a:t>Where gross salary is INR 12,75,000, will rebate u/s 87A be allowed to the assessee for AY 2026-27?</a:t>
            </a:r>
          </a:p>
          <a:p>
            <a:pPr marL="742950" indent="-742950" algn="just">
              <a:lnSpc>
                <a:spcPct val="115000"/>
              </a:lnSpc>
              <a:buFont typeface="Arial"/>
              <a:buAutoNum type="alphaLcParenBoth"/>
            </a:pPr>
            <a:r>
              <a:rPr lang="en-US" sz="3600" b="1" i="0" u="none" strike="noStrike" baseline="0" dirty="0">
                <a:latin typeface="Calibri" panose="020F0502020204030204" pitchFamily="34" charset="0"/>
                <a:cs typeface="Calibri" panose="020F0502020204030204" pitchFamily="34" charset="0"/>
              </a:rPr>
              <a:t>Where salary is INR 8,00,000, will rebate u/s 87A be allowed to the assessee for AY 2026-27?</a:t>
            </a:r>
          </a:p>
          <a:p>
            <a:pPr marL="742950" indent="-742950" algn="just">
              <a:lnSpc>
                <a:spcPct val="115000"/>
              </a:lnSpc>
              <a:buFont typeface="Arial"/>
              <a:buAutoNum type="alphaLcParenBoth"/>
            </a:pPr>
            <a:r>
              <a:rPr lang="en-US" sz="3600" b="1" dirty="0">
                <a:latin typeface="Calibri" panose="020F0502020204030204" pitchFamily="34" charset="0"/>
                <a:cs typeface="Calibri" panose="020F0502020204030204" pitchFamily="34" charset="0"/>
              </a:rPr>
              <a:t>Where gross salary is INR 8,00,000, will rebate u/s 87A be allowed to the assessee for AY 2025-26?</a:t>
            </a:r>
          </a:p>
          <a:p>
            <a:pPr marL="742950" indent="-742950" algn="just">
              <a:lnSpc>
                <a:spcPct val="115000"/>
              </a:lnSpc>
              <a:buFont typeface="Arial"/>
              <a:buAutoNum type="alphaLcParenBoth"/>
            </a:pPr>
            <a:r>
              <a:rPr lang="en-US" sz="3600" b="1" i="0" u="none" strike="noStrike" baseline="0" dirty="0">
                <a:latin typeface="Calibri" panose="020F0502020204030204" pitchFamily="34" charset="0"/>
                <a:cs typeface="Calibri" panose="020F0502020204030204" pitchFamily="34" charset="0"/>
              </a:rPr>
              <a:t>Where salary is INR 7,75,000, will rebate u/s 87A be allowed to the assessee for AY 2025-26?</a:t>
            </a:r>
            <a:endParaRPr lang="en-US" sz="3600" b="1" dirty="0">
              <a:latin typeface="Calibri" panose="020F0502020204030204" pitchFamily="34"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05049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3A0D886F-CDFE-E9E1-BDB3-3580FCF1F956}"/>
            </a:ext>
          </a:extLst>
        </p:cNvPr>
        <p:cNvGrpSpPr/>
        <p:nvPr/>
      </p:nvGrpSpPr>
      <p:grpSpPr>
        <a:xfrm>
          <a:off x="0" y="0"/>
          <a:ext cx="0" cy="0"/>
          <a:chOff x="0" y="0"/>
          <a:chExt cx="0" cy="0"/>
        </a:xfrm>
      </p:grpSpPr>
      <p:sp>
        <p:nvSpPr>
          <p:cNvPr id="143" name="Google Shape;143;p17">
            <a:extLst>
              <a:ext uri="{FF2B5EF4-FFF2-40B4-BE49-F238E27FC236}">
                <a16:creationId xmlns:a16="http://schemas.microsoft.com/office/drawing/2014/main" id="{E25D4F2F-41EE-79CB-469E-25DBDC167CFF}"/>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a:extLst>
              <a:ext uri="{FF2B5EF4-FFF2-40B4-BE49-F238E27FC236}">
                <a16:creationId xmlns:a16="http://schemas.microsoft.com/office/drawing/2014/main" id="{8AC46C42-498A-88F0-2DA9-4CF50F79C788}"/>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a:extLst>
              <a:ext uri="{FF2B5EF4-FFF2-40B4-BE49-F238E27FC236}">
                <a16:creationId xmlns:a16="http://schemas.microsoft.com/office/drawing/2014/main" id="{42A86869-54BD-AC26-BED9-B24A42590A86}"/>
              </a:ext>
            </a:extLst>
          </p:cNvPr>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a:extLst>
              <a:ext uri="{FF2B5EF4-FFF2-40B4-BE49-F238E27FC236}">
                <a16:creationId xmlns:a16="http://schemas.microsoft.com/office/drawing/2014/main" id="{FC18C894-3D02-B33B-9BBB-BC4F48F1D1A6}"/>
              </a:ext>
            </a:extLst>
          </p:cNvPr>
          <p:cNvSpPr txBox="1"/>
          <p:nvPr/>
        </p:nvSpPr>
        <p:spPr>
          <a:xfrm>
            <a:off x="693294" y="779867"/>
            <a:ext cx="10406355"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panose="02000000000000000000" pitchFamily="2" charset="0"/>
                <a:ea typeface="Roboto" panose="02000000000000000000" pitchFamily="2" charset="0"/>
                <a:cs typeface="Roboto" panose="02000000000000000000" pitchFamily="2" charset="0"/>
              </a:rPr>
              <a:t>RATES OF INCOME-TAX</a:t>
            </a:r>
          </a:p>
        </p:txBody>
      </p:sp>
      <p:sp>
        <p:nvSpPr>
          <p:cNvPr id="147" name="Google Shape;147;p17">
            <a:extLst>
              <a:ext uri="{FF2B5EF4-FFF2-40B4-BE49-F238E27FC236}">
                <a16:creationId xmlns:a16="http://schemas.microsoft.com/office/drawing/2014/main" id="{6540D81D-660A-27E1-8551-161C32B825E3}"/>
              </a:ext>
            </a:extLst>
          </p:cNvPr>
          <p:cNvSpPr/>
          <p:nvPr/>
        </p:nvSpPr>
        <p:spPr>
          <a:xfrm flipV="1">
            <a:off x="829884" y="1419134"/>
            <a:ext cx="5401734" cy="4572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a:extLst>
              <a:ext uri="{FF2B5EF4-FFF2-40B4-BE49-F238E27FC236}">
                <a16:creationId xmlns:a16="http://schemas.microsoft.com/office/drawing/2014/main" id="{A504FDFE-E7F3-45BA-E88E-FF69AC581493}"/>
              </a:ext>
            </a:extLst>
          </p:cNvPr>
          <p:cNvSpPr txBox="1"/>
          <p:nvPr/>
        </p:nvSpPr>
        <p:spPr>
          <a:xfrm>
            <a:off x="693294" y="1642924"/>
            <a:ext cx="12688598" cy="5914399"/>
          </a:xfrm>
          <a:prstGeom prst="rect">
            <a:avLst/>
          </a:prstGeom>
          <a:noFill/>
          <a:ln>
            <a:noFill/>
          </a:ln>
        </p:spPr>
        <p:txBody>
          <a:bodyPr spcFirstLastPara="1" wrap="square" lIns="91425" tIns="45700" rIns="91425" bIns="45700" anchor="t" anchorCtr="0">
            <a:spAutoFit/>
          </a:bodyPr>
          <a:lstStyle/>
          <a:p>
            <a:pPr marL="0" algn="just"/>
            <a:r>
              <a:rPr lang="en-US" sz="2400" b="1" u="sng" dirty="0">
                <a:latin typeface="Calibri" panose="020F0502020204030204" pitchFamily="34" charset="0"/>
                <a:cs typeface="Calibri" panose="020F0502020204030204" pitchFamily="34" charset="0"/>
              </a:rPr>
              <a:t>Rebate under section 87A</a:t>
            </a:r>
          </a:p>
          <a:p>
            <a:pPr algn="just"/>
            <a:r>
              <a:rPr lang="en-US" sz="2400" b="1" dirty="0">
                <a:latin typeface="Calibri" panose="020F0502020204030204" pitchFamily="34" charset="0"/>
                <a:cs typeface="Calibri" panose="020F0502020204030204" pitchFamily="34" charset="0"/>
              </a:rPr>
              <a:t>The due date was extended only for resident individual</a:t>
            </a:r>
            <a:r>
              <a:rPr lang="en-US" sz="2400" dirty="0">
                <a:latin typeface="Calibri" panose="020F0502020204030204" pitchFamily="34" charset="0"/>
                <a:cs typeface="Calibri" panose="020F0502020204030204" pitchFamily="34" charset="0"/>
              </a:rPr>
              <a:t> as the rebate u/s 87A is allowed only to resident individual and not to Non-Resident.</a:t>
            </a:r>
          </a:p>
          <a:p>
            <a:pPr marL="0" algn="just"/>
            <a:endParaRPr lang="en-US" sz="2400" b="1" u="sng" dirty="0">
              <a:latin typeface="Calibri" panose="020F0502020204030204" pitchFamily="34" charset="0"/>
              <a:cs typeface="Calibri" panose="020F0502020204030204" pitchFamily="34" charset="0"/>
            </a:endParaRPr>
          </a:p>
          <a:p>
            <a:pPr marL="285750" marR="0" indent="-285750" algn="just">
              <a:spcBef>
                <a:spcPts val="0"/>
              </a:spcBef>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Starting from AY 2026-27, the rebate will be increased from INR 25,000 to INR 60,000 under the new proposed tax regime, due to the increase in the income threshold from INR 7 Lakh to INR 12 Lakh. </a:t>
            </a:r>
          </a:p>
          <a:p>
            <a:pPr marL="285750" indent="-285750" algn="just">
              <a:buFont typeface="Arial" panose="020B0604020202020204" pitchFamily="34" charset="0"/>
              <a:buChar char="•"/>
            </a:pPr>
            <a:r>
              <a:rPr lang="en-US" sz="2400" dirty="0">
                <a:latin typeface="Calibri" panose="020F0502020204030204" pitchFamily="34" charset="0"/>
                <a:cs typeface="Calibri" panose="020F0502020204030204" pitchFamily="34" charset="0"/>
              </a:rPr>
              <a:t>Under section 87A, the rebate will </a:t>
            </a:r>
            <a:r>
              <a:rPr lang="en-US" sz="2400" b="1" dirty="0">
                <a:latin typeface="Calibri" panose="020F0502020204030204" pitchFamily="34" charset="0"/>
                <a:cs typeface="Calibri" panose="020F0502020204030204" pitchFamily="34" charset="0"/>
              </a:rPr>
              <a:t>apply only to incomes taxed at normal rates, excluding those taxed at special rates</a:t>
            </a:r>
            <a:r>
              <a:rPr lang="en-US" sz="2400" dirty="0">
                <a:latin typeface="Calibri" panose="020F0502020204030204" pitchFamily="34" charset="0"/>
                <a:cs typeface="Calibri" panose="020F0502020204030204" pitchFamily="34" charset="0"/>
              </a:rPr>
              <a:t>. </a:t>
            </a:r>
          </a:p>
          <a:p>
            <a:pPr marL="342900" indent="-342900" algn="just">
              <a:spcAft>
                <a:spcPts val="11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A new proviso is being inserted after the existing Proviso to section 87A, which states:</a:t>
            </a:r>
          </a:p>
          <a:p>
            <a:pPr algn="just">
              <a:spcAft>
                <a:spcPts val="1100"/>
              </a:spcAft>
            </a:pPr>
            <a:r>
              <a:rPr lang="en-US" sz="2400" i="1" dirty="0">
                <a:latin typeface="Calibri" panose="020F0502020204030204" pitchFamily="34" charset="0"/>
                <a:cs typeface="Calibri" panose="020F0502020204030204" pitchFamily="34" charset="0"/>
              </a:rPr>
              <a:t>   "Provided further that the deduction under the first proviso, shall not exceed the amount of   income-tax payable as per the rates provided in sub-section (1A) of section 115BAC."</a:t>
            </a:r>
          </a:p>
          <a:p>
            <a:pPr marR="0" algn="just">
              <a:spcBef>
                <a:spcPts val="0"/>
              </a:spcBef>
              <a:spcAft>
                <a:spcPts val="0"/>
              </a:spcAft>
            </a:pPr>
            <a:r>
              <a:rPr lang="en-US" sz="2400" dirty="0">
                <a:latin typeface="Calibri" panose="020F0502020204030204" pitchFamily="34" charset="0"/>
                <a:cs typeface="Calibri" panose="020F0502020204030204" pitchFamily="34" charset="0"/>
              </a:rPr>
              <a:t> In other words, from AY 2026-27, when a taxpayer pays tax u/s 115BAC, </a:t>
            </a:r>
            <a:r>
              <a:rPr lang="en-US" sz="2400" b="1" u="sng" dirty="0">
                <a:latin typeface="Calibri" panose="020F0502020204030204" pitchFamily="34" charset="0"/>
                <a:cs typeface="Calibri" panose="020F0502020204030204" pitchFamily="34" charset="0"/>
              </a:rPr>
              <a:t>the rebate u/s 87A will be calculated solely based on the tax payable u/s 115BAC and not on the tax payable u/s 111A and 112 and any special rate income</a:t>
            </a:r>
            <a:endParaRPr lang="en-US" sz="2400" dirty="0">
              <a:latin typeface="Calibri" panose="020F0502020204030204" pitchFamily="34" charset="0"/>
              <a:cs typeface="Calibri" panose="020F0502020204030204" pitchFamily="34" charset="0"/>
            </a:endParaRPr>
          </a:p>
        </p:txBody>
      </p:sp>
      <p:sp>
        <p:nvSpPr>
          <p:cNvPr id="150" name="Google Shape;150;p17">
            <a:extLst>
              <a:ext uri="{FF2B5EF4-FFF2-40B4-BE49-F238E27FC236}">
                <a16:creationId xmlns:a16="http://schemas.microsoft.com/office/drawing/2014/main" id="{D43294F2-AA26-6580-55DE-B8C6A86D2A1E}"/>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695750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222577"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11289" y="-392700"/>
            <a:ext cx="14852977" cy="82413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6" y="394902"/>
            <a:ext cx="13106561"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585852"/>
                </a:solidFill>
                <a:latin typeface="Roboto"/>
                <a:ea typeface="Roboto"/>
                <a:cs typeface="Roboto"/>
              </a:rPr>
              <a:t>Interactive Session</a:t>
            </a:r>
          </a:p>
        </p:txBody>
      </p:sp>
      <p:sp>
        <p:nvSpPr>
          <p:cNvPr id="147" name="Google Shape;147;p17"/>
          <p:cNvSpPr/>
          <p:nvPr/>
        </p:nvSpPr>
        <p:spPr>
          <a:xfrm>
            <a:off x="4642338" y="1083897"/>
            <a:ext cx="4255477"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4942" y="1526625"/>
            <a:ext cx="12218349" cy="6269368"/>
          </a:xfrm>
          <a:prstGeom prst="rect">
            <a:avLst/>
          </a:prstGeom>
          <a:noFill/>
          <a:ln>
            <a:noFill/>
          </a:ln>
        </p:spPr>
        <p:txBody>
          <a:bodyPr spcFirstLastPara="1" wrap="square" lIns="91425" tIns="45700" rIns="91425" bIns="45700" anchor="t" anchorCtr="0">
            <a:spAutoFit/>
          </a:bodyPr>
          <a:lstStyle/>
          <a:p>
            <a:pPr marL="0" marR="0" algn="just">
              <a:spcBef>
                <a:spcPts val="0"/>
              </a:spcBef>
              <a:spcAft>
                <a:spcPts val="0"/>
              </a:spcAft>
            </a:pPr>
            <a:r>
              <a:rPr lang="en-US" sz="3600" b="1" dirty="0">
                <a:latin typeface="Calibri" panose="020F0502020204030204" pitchFamily="34" charset="0"/>
                <a:cs typeface="Calibri" panose="020F0502020204030204" pitchFamily="34" charset="0"/>
              </a:rPr>
              <a:t>FAQ 6:</a:t>
            </a:r>
          </a:p>
          <a:p>
            <a:pPr marL="0" marR="0" algn="just">
              <a:spcBef>
                <a:spcPts val="0"/>
              </a:spcBef>
              <a:spcAft>
                <a:spcPts val="0"/>
              </a:spcAft>
            </a:pPr>
            <a:r>
              <a:rPr lang="en-US" sz="3600" b="1" dirty="0">
                <a:latin typeface="Calibri" panose="020F0502020204030204" pitchFamily="34" charset="0"/>
                <a:cs typeface="Calibri" panose="020F0502020204030204" pitchFamily="34" charset="0"/>
              </a:rPr>
              <a:t>The period of validity of registration of trust has been increased from 5 years to 10 years in case where?</a:t>
            </a:r>
          </a:p>
          <a:p>
            <a:pPr marL="342900" marR="0" lvl="0" indent="-342900" algn="just">
              <a:spcBef>
                <a:spcPts val="0"/>
              </a:spcBef>
              <a:spcAft>
                <a:spcPts val="0"/>
              </a:spcAft>
              <a:buFont typeface="+mj-lt"/>
              <a:buAutoNum type="alphaLcParenR"/>
            </a:pPr>
            <a:r>
              <a:rPr lang="en-US" sz="3600" dirty="0">
                <a:latin typeface="Calibri" panose="020F0502020204030204" pitchFamily="34" charset="0"/>
                <a:cs typeface="Calibri" panose="020F0502020204030204" pitchFamily="34" charset="0"/>
              </a:rPr>
              <a:t>Where the turnover for the preceding two years cumulatively does not exceed INR 5 crores</a:t>
            </a:r>
          </a:p>
          <a:p>
            <a:pPr marL="342900" marR="0" lvl="0" indent="-342900" algn="just">
              <a:spcBef>
                <a:spcPts val="0"/>
              </a:spcBef>
              <a:spcAft>
                <a:spcPts val="0"/>
              </a:spcAft>
              <a:buFont typeface="+mj-lt"/>
              <a:buAutoNum type="alphaLcParenR"/>
            </a:pPr>
            <a:r>
              <a:rPr lang="en-US" sz="3600" dirty="0">
                <a:latin typeface="Calibri" panose="020F0502020204030204" pitchFamily="34" charset="0"/>
                <a:cs typeface="Calibri" panose="020F0502020204030204" pitchFamily="34" charset="0"/>
              </a:rPr>
              <a:t>Where the turnover for the preceding two years does not exceed INR 5 crore in each of the two previous years</a:t>
            </a:r>
          </a:p>
          <a:p>
            <a:pPr marL="342900" marR="0" lvl="0" indent="-342900" algn="just">
              <a:spcBef>
                <a:spcPts val="0"/>
              </a:spcBef>
              <a:spcAft>
                <a:spcPts val="0"/>
              </a:spcAft>
              <a:buFont typeface="+mj-lt"/>
              <a:buAutoNum type="alphaLcParenR"/>
            </a:pPr>
            <a:r>
              <a:rPr lang="en-US" sz="3600" dirty="0">
                <a:latin typeface="Calibri" panose="020F0502020204030204" pitchFamily="34" charset="0"/>
                <a:cs typeface="Calibri" panose="020F0502020204030204" pitchFamily="34" charset="0"/>
              </a:rPr>
              <a:t>Where the turnover for the preceding two years does not exceed INR 5 crore in each of the two previous years preceding the previous year in which application is made</a:t>
            </a:r>
          </a:p>
          <a:p>
            <a:pPr marL="342900" marR="0" lvl="0" indent="-342900" algn="just">
              <a:spcBef>
                <a:spcPts val="0"/>
              </a:spcBef>
              <a:spcAft>
                <a:spcPts val="0"/>
              </a:spcAft>
              <a:buFont typeface="+mj-lt"/>
              <a:buAutoNum type="alphaLcParenR"/>
            </a:pPr>
            <a:r>
              <a:rPr lang="en-US" sz="3600" dirty="0">
                <a:latin typeface="Calibri" panose="020F0502020204030204" pitchFamily="34" charset="0"/>
                <a:cs typeface="Calibri" panose="020F0502020204030204" pitchFamily="34" charset="0"/>
              </a:rPr>
              <a:t>None of the above</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913607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descr="Presentation Slides-13.jpg"/>
          <p:cNvPicPr preferRelativeResize="0"/>
          <p:nvPr/>
        </p:nvPicPr>
        <p:blipFill rotWithShape="1">
          <a:blip r:embed="rId3">
            <a:alphaModFix/>
          </a:blip>
          <a:srcRect/>
          <a:stretch/>
        </p:blipFill>
        <p:spPr>
          <a:xfrm>
            <a:off x="0" y="0"/>
            <a:ext cx="14630400" cy="8229600"/>
          </a:xfrm>
          <a:prstGeom prst="rect">
            <a:avLst/>
          </a:prstGeom>
          <a:noFill/>
          <a:ln>
            <a:noFill/>
          </a:ln>
        </p:spPr>
      </p:pic>
      <p:pic>
        <p:nvPicPr>
          <p:cNvPr id="156" name="Google Shape;156;p18" descr="D:\Anuradha 2018\2021\Verendra Kalra &amp; Co\FINAL LOGO\VK&amp;CO\PNG\Verendra Kalra &amp; Co Logo-01.png"/>
          <p:cNvPicPr preferRelativeResize="0"/>
          <p:nvPr/>
        </p:nvPicPr>
        <p:blipFill rotWithShape="1">
          <a:blip r:embed="rId4">
            <a:alphaModFix/>
          </a:blip>
          <a:srcRect/>
          <a:stretch/>
        </p:blipFill>
        <p:spPr>
          <a:xfrm>
            <a:off x="11864469" y="304800"/>
            <a:ext cx="2384777" cy="990600"/>
          </a:xfrm>
          <a:prstGeom prst="rect">
            <a:avLst/>
          </a:prstGeom>
          <a:noFill/>
          <a:ln>
            <a:noFill/>
          </a:ln>
        </p:spPr>
      </p:pic>
      <p:sp>
        <p:nvSpPr>
          <p:cNvPr id="157" name="Google Shape;157;p18"/>
          <p:cNvSpPr txBox="1"/>
          <p:nvPr/>
        </p:nvSpPr>
        <p:spPr>
          <a:xfrm>
            <a:off x="856892" y="1143000"/>
            <a:ext cx="26404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Roboto"/>
                <a:ea typeface="Roboto"/>
                <a:cs typeface="Roboto"/>
                <a:sym typeface="Roboto"/>
              </a:rPr>
              <a:t>Thank You</a:t>
            </a:r>
            <a:endParaRPr sz="4000" b="1">
              <a:solidFill>
                <a:schemeClr val="lt1"/>
              </a:solidFill>
              <a:latin typeface="Roboto"/>
              <a:ea typeface="Roboto"/>
              <a:cs typeface="Roboto"/>
              <a:sym typeface="Roboto"/>
            </a:endParaRPr>
          </a:p>
        </p:txBody>
      </p:sp>
      <p:sp>
        <p:nvSpPr>
          <p:cNvPr id="158" name="Google Shape;158;p18"/>
          <p:cNvSpPr/>
          <p:nvPr/>
        </p:nvSpPr>
        <p:spPr>
          <a:xfrm>
            <a:off x="933092" y="1905000"/>
            <a:ext cx="241970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9" name="Google Shape;159;p18"/>
          <p:cNvSpPr txBox="1"/>
          <p:nvPr/>
        </p:nvSpPr>
        <p:spPr>
          <a:xfrm>
            <a:off x="838200" y="2667000"/>
            <a:ext cx="2512226" cy="11721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3rd Floor, MJ Tower,</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55, Rajpur Road,</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Dehradun - 248001</a:t>
            </a:r>
            <a:endParaRPr sz="2000">
              <a:solidFill>
                <a:schemeClr val="lt1"/>
              </a:solidFill>
              <a:latin typeface="Roboto"/>
              <a:ea typeface="Roboto"/>
              <a:cs typeface="Roboto"/>
              <a:sym typeface="Roboto"/>
            </a:endParaRPr>
          </a:p>
        </p:txBody>
      </p:sp>
      <p:cxnSp>
        <p:nvCxnSpPr>
          <p:cNvPr id="160" name="Google Shape;160;p18"/>
          <p:cNvCxnSpPr/>
          <p:nvPr/>
        </p:nvCxnSpPr>
        <p:spPr>
          <a:xfrm rot="5400000">
            <a:off x="2972594" y="3276600"/>
            <a:ext cx="1219200" cy="1588"/>
          </a:xfrm>
          <a:prstGeom prst="straightConnector1">
            <a:avLst/>
          </a:prstGeom>
          <a:noFill/>
          <a:ln w="9525" cap="flat" cmpd="sng">
            <a:solidFill>
              <a:schemeClr val="lt1"/>
            </a:solidFill>
            <a:prstDash val="solid"/>
            <a:round/>
            <a:headEnd type="none" w="sm" len="sm"/>
            <a:tailEnd type="none" w="sm" len="sm"/>
          </a:ln>
        </p:spPr>
      </p:cxnSp>
      <p:sp>
        <p:nvSpPr>
          <p:cNvPr id="161" name="Google Shape;161;p18"/>
          <p:cNvSpPr txBox="1"/>
          <p:nvPr/>
        </p:nvSpPr>
        <p:spPr>
          <a:xfrm>
            <a:off x="3742268" y="2667000"/>
            <a:ext cx="295778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T:</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+91.135.2743283</a:t>
            </a:r>
            <a:endParaRPr dirty="0"/>
          </a:p>
          <a:p>
            <a:pPr marL="0" marR="0" lvl="0" indent="0" algn="l" rtl="0">
              <a:lnSpc>
                <a:spcPct val="120000"/>
              </a:lnSpc>
              <a:spcBef>
                <a:spcPts val="0"/>
              </a:spcBef>
              <a:spcAft>
                <a:spcPts val="0"/>
              </a:spcAft>
              <a:buNone/>
            </a:pPr>
            <a:r>
              <a:rPr lang="en-US" sz="2000" dirty="0">
                <a:solidFill>
                  <a:schemeClr val="lt1"/>
                </a:solidFill>
                <a:latin typeface="Roboto"/>
                <a:ea typeface="Roboto"/>
                <a:cs typeface="Roboto"/>
                <a:sym typeface="Roboto"/>
              </a:rPr>
              <a:t>        +91.135.2747084</a:t>
            </a:r>
            <a:endParaRPr dirty="0"/>
          </a:p>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W:</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vkalra.com</a:t>
            </a:r>
            <a:endParaRPr sz="2000" dirty="0">
              <a:solidFill>
                <a:schemeClr val="lt1"/>
              </a:solidFill>
              <a:latin typeface="Roboto"/>
              <a:ea typeface="Roboto"/>
              <a:cs typeface="Roboto"/>
              <a:sym typeface="Roboto"/>
            </a:endParaRPr>
          </a:p>
        </p:txBody>
      </p:sp>
      <p:cxnSp>
        <p:nvCxnSpPr>
          <p:cNvPr id="162" name="Google Shape;162;p18"/>
          <p:cNvCxnSpPr/>
          <p:nvPr/>
        </p:nvCxnSpPr>
        <p:spPr>
          <a:xfrm rot="5400000">
            <a:off x="6096838" y="3276644"/>
            <a:ext cx="1219200" cy="1500"/>
          </a:xfrm>
          <a:prstGeom prst="straightConnector1">
            <a:avLst/>
          </a:prstGeom>
          <a:noFill/>
          <a:ln w="9525" cap="flat" cmpd="sng">
            <a:solidFill>
              <a:schemeClr val="lt1"/>
            </a:solidFill>
            <a:prstDash val="solid"/>
            <a:round/>
            <a:headEnd type="none" w="sm" len="sm"/>
            <a:tailEnd type="none" w="sm" len="sm"/>
          </a:ln>
        </p:spPr>
      </p:cxnSp>
      <p:sp>
        <p:nvSpPr>
          <p:cNvPr id="163" name="Google Shape;163;p18"/>
          <p:cNvSpPr txBox="1"/>
          <p:nvPr/>
        </p:nvSpPr>
        <p:spPr>
          <a:xfrm>
            <a:off x="6934200" y="2667000"/>
            <a:ext cx="1624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Follow us on</a:t>
            </a:r>
            <a:endParaRPr sz="2000">
              <a:solidFill>
                <a:schemeClr val="lt1"/>
              </a:solidFill>
              <a:latin typeface="Roboto"/>
              <a:ea typeface="Roboto"/>
              <a:cs typeface="Roboto"/>
              <a:sym typeface="Roboto"/>
            </a:endParaRPr>
          </a:p>
        </p:txBody>
      </p:sp>
      <p:pic>
        <p:nvPicPr>
          <p:cNvPr id="164" name="Google Shape;164;p18" descr="Icon-01.png"/>
          <p:cNvPicPr preferRelativeResize="0"/>
          <p:nvPr/>
        </p:nvPicPr>
        <p:blipFill rotWithShape="1">
          <a:blip r:embed="rId5">
            <a:alphaModFix/>
          </a:blip>
          <a:srcRect/>
          <a:stretch/>
        </p:blipFill>
        <p:spPr>
          <a:xfrm>
            <a:off x="8558363" y="2743200"/>
            <a:ext cx="1435152" cy="304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3A0D886F-CDFE-E9E1-BDB3-3580FCF1F956}"/>
            </a:ext>
          </a:extLst>
        </p:cNvPr>
        <p:cNvGrpSpPr/>
        <p:nvPr/>
      </p:nvGrpSpPr>
      <p:grpSpPr>
        <a:xfrm>
          <a:off x="0" y="0"/>
          <a:ext cx="0" cy="0"/>
          <a:chOff x="0" y="0"/>
          <a:chExt cx="0" cy="0"/>
        </a:xfrm>
      </p:grpSpPr>
      <p:sp>
        <p:nvSpPr>
          <p:cNvPr id="143" name="Google Shape;143;p17">
            <a:extLst>
              <a:ext uri="{FF2B5EF4-FFF2-40B4-BE49-F238E27FC236}">
                <a16:creationId xmlns:a16="http://schemas.microsoft.com/office/drawing/2014/main" id="{E25D4F2F-41EE-79CB-469E-25DBDC167CFF}"/>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a:extLst>
              <a:ext uri="{FF2B5EF4-FFF2-40B4-BE49-F238E27FC236}">
                <a16:creationId xmlns:a16="http://schemas.microsoft.com/office/drawing/2014/main" id="{8AC46C42-498A-88F0-2DA9-4CF50F79C788}"/>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a:extLst>
              <a:ext uri="{FF2B5EF4-FFF2-40B4-BE49-F238E27FC236}">
                <a16:creationId xmlns:a16="http://schemas.microsoft.com/office/drawing/2014/main" id="{42A86869-54BD-AC26-BED9-B24A42590A86}"/>
              </a:ext>
            </a:extLst>
          </p:cNvPr>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a:extLst>
              <a:ext uri="{FF2B5EF4-FFF2-40B4-BE49-F238E27FC236}">
                <a16:creationId xmlns:a16="http://schemas.microsoft.com/office/drawing/2014/main" id="{FC18C894-3D02-B33B-9BBB-BC4F48F1D1A6}"/>
              </a:ext>
            </a:extLst>
          </p:cNvPr>
          <p:cNvSpPr txBox="1"/>
          <p:nvPr/>
        </p:nvSpPr>
        <p:spPr>
          <a:xfrm>
            <a:off x="693293" y="1133790"/>
            <a:ext cx="10406355"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panose="02000000000000000000" pitchFamily="2" charset="0"/>
                <a:ea typeface="Roboto" panose="02000000000000000000" pitchFamily="2" charset="0"/>
                <a:cs typeface="Roboto" panose="02000000000000000000" pitchFamily="2" charset="0"/>
              </a:rPr>
              <a:t>RATES OF INCOME-TAX</a:t>
            </a:r>
          </a:p>
        </p:txBody>
      </p:sp>
      <p:sp>
        <p:nvSpPr>
          <p:cNvPr id="147" name="Google Shape;147;p17">
            <a:extLst>
              <a:ext uri="{FF2B5EF4-FFF2-40B4-BE49-F238E27FC236}">
                <a16:creationId xmlns:a16="http://schemas.microsoft.com/office/drawing/2014/main" id="{6540D81D-660A-27E1-8551-161C32B825E3}"/>
              </a:ext>
            </a:extLst>
          </p:cNvPr>
          <p:cNvSpPr/>
          <p:nvPr/>
        </p:nvSpPr>
        <p:spPr>
          <a:xfrm flipV="1">
            <a:off x="829733" y="1795915"/>
            <a:ext cx="5401734" cy="4572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a:extLst>
              <a:ext uri="{FF2B5EF4-FFF2-40B4-BE49-F238E27FC236}">
                <a16:creationId xmlns:a16="http://schemas.microsoft.com/office/drawing/2014/main" id="{A504FDFE-E7F3-45BA-E88E-FF69AC581493}"/>
              </a:ext>
            </a:extLst>
          </p:cNvPr>
          <p:cNvSpPr txBox="1"/>
          <p:nvPr/>
        </p:nvSpPr>
        <p:spPr>
          <a:xfrm>
            <a:off x="693294" y="2160494"/>
            <a:ext cx="12688598" cy="2677616"/>
          </a:xfrm>
          <a:prstGeom prst="rect">
            <a:avLst/>
          </a:prstGeom>
          <a:noFill/>
          <a:ln>
            <a:noFill/>
          </a:ln>
        </p:spPr>
        <p:txBody>
          <a:bodyPr spcFirstLastPara="1" wrap="square" lIns="91425" tIns="45700" rIns="91425" bIns="45700" anchor="t" anchorCtr="0">
            <a:spAutoFit/>
          </a:bodyPr>
          <a:lstStyle/>
          <a:p>
            <a:pPr marL="0" algn="just"/>
            <a:r>
              <a:rPr lang="en-US" sz="2400" b="1" u="sng" dirty="0">
                <a:solidFill>
                  <a:schemeClr val="tx1"/>
                </a:solidFill>
                <a:latin typeface="Calibri" panose="020F0502020204030204" pitchFamily="34" charset="0"/>
                <a:cs typeface="Calibri" panose="020F0502020204030204" pitchFamily="34" charset="0"/>
              </a:rPr>
              <a:t>Rebate under section 87A</a:t>
            </a:r>
          </a:p>
          <a:p>
            <a:pPr marL="285750" marR="0" indent="-285750" algn="just">
              <a:spcBef>
                <a:spcPts val="0"/>
              </a:spcBef>
              <a:spcAft>
                <a:spcPts val="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If opting for old regime, an individual </a:t>
            </a:r>
            <a:r>
              <a:rPr lang="en-US" sz="2400" b="1" u="sng" dirty="0">
                <a:solidFill>
                  <a:schemeClr val="tx1"/>
                </a:solidFill>
                <a:latin typeface="Calibri" panose="020F0502020204030204" pitchFamily="34" charset="0"/>
                <a:cs typeface="Calibri" panose="020F0502020204030204" pitchFamily="34" charset="0"/>
              </a:rPr>
              <a:t>resident</a:t>
            </a:r>
            <a:r>
              <a:rPr lang="en-US" sz="2400" dirty="0">
                <a:solidFill>
                  <a:schemeClr val="tx1"/>
                </a:solidFill>
                <a:latin typeface="Calibri" panose="020F0502020204030204" pitchFamily="34" charset="0"/>
                <a:cs typeface="Calibri" panose="020F0502020204030204" pitchFamily="34" charset="0"/>
              </a:rPr>
              <a:t> in India with total income up to INR 5 Lakh (INR 0.50 million) is not required to pay income tax, as they get a 100% tax rebate. </a:t>
            </a:r>
            <a:r>
              <a:rPr lang="en-US" sz="2400" b="1" u="sng" dirty="0">
                <a:solidFill>
                  <a:schemeClr val="tx1"/>
                </a:solidFill>
                <a:latin typeface="Calibri" panose="020F0502020204030204" pitchFamily="34" charset="0"/>
                <a:cs typeface="Calibri" panose="020F0502020204030204" pitchFamily="34" charset="0"/>
              </a:rPr>
              <a:t>They will be allowed rebate u/s 87A in respect of special rate income u/s 111A and 112.</a:t>
            </a:r>
          </a:p>
          <a:p>
            <a:pPr marL="285750" marR="0" indent="-285750" algn="just">
              <a:spcBef>
                <a:spcPts val="0"/>
              </a:spcBef>
              <a:spcAft>
                <a:spcPts val="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Pl. note it has been explicitly mentioned  in section 112A that rebate u/s 87A is not applicable on this income.  </a:t>
            </a:r>
          </a:p>
          <a:p>
            <a:pPr marL="285750" marR="0" indent="-285750" algn="just">
              <a:spcBef>
                <a:spcPts val="0"/>
              </a:spcBef>
              <a:spcAft>
                <a:spcPts val="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Please refer to the </a:t>
            </a:r>
            <a:r>
              <a:rPr lang="en-US" sz="2400" dirty="0">
                <a:solidFill>
                  <a:schemeClr val="tx1"/>
                </a:solidFill>
                <a:latin typeface="Calibri" panose="020F0502020204030204" pitchFamily="34" charset="0"/>
                <a:cs typeface="Calibri" panose="020F0502020204030204" pitchFamily="34" charset="0"/>
                <a:hlinkClick r:id="rId5" action="ppaction://hlinkfile"/>
              </a:rPr>
              <a:t>comparative slab rate </a:t>
            </a:r>
            <a:r>
              <a:rPr lang="en-US" sz="2400" dirty="0">
                <a:solidFill>
                  <a:schemeClr val="tx1"/>
                </a:solidFill>
                <a:latin typeface="Calibri" panose="020F0502020204030204" pitchFamily="34" charset="0"/>
                <a:cs typeface="Calibri" panose="020F0502020204030204" pitchFamily="34" charset="0"/>
              </a:rPr>
              <a:t>for different categories of taxpayers.</a:t>
            </a:r>
          </a:p>
        </p:txBody>
      </p:sp>
      <p:sp>
        <p:nvSpPr>
          <p:cNvPr id="150" name="Google Shape;150;p17">
            <a:extLst>
              <a:ext uri="{FF2B5EF4-FFF2-40B4-BE49-F238E27FC236}">
                <a16:creationId xmlns:a16="http://schemas.microsoft.com/office/drawing/2014/main" id="{D43294F2-AA26-6580-55DE-B8C6A86D2A1E}"/>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Tree>
    <p:extLst>
      <p:ext uri="{BB962C8B-B14F-4D97-AF65-F5344CB8AC3E}">
        <p14:creationId xmlns:p14="http://schemas.microsoft.com/office/powerpoint/2010/main" val="90308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1905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46667" y="580921"/>
            <a:ext cx="10406353"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panose="02000000000000000000" pitchFamily="2" charset="0"/>
                <a:ea typeface="Roboto" panose="02000000000000000000" pitchFamily="2" charset="0"/>
                <a:cs typeface="Roboto" panose="02000000000000000000" pitchFamily="2" charset="0"/>
              </a:rPr>
              <a:t>RATES OF INCOME-TAX</a:t>
            </a:r>
          </a:p>
        </p:txBody>
      </p:sp>
      <p:sp>
        <p:nvSpPr>
          <p:cNvPr id="147" name="Google Shape;147;p17"/>
          <p:cNvSpPr/>
          <p:nvPr/>
        </p:nvSpPr>
        <p:spPr>
          <a:xfrm flipV="1">
            <a:off x="917543" y="1315438"/>
            <a:ext cx="5503333"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p:cNvSpPr txBox="1"/>
          <p:nvPr/>
        </p:nvSpPr>
        <p:spPr>
          <a:xfrm>
            <a:off x="846667" y="1444133"/>
            <a:ext cx="13021824" cy="3416279"/>
          </a:xfrm>
          <a:prstGeom prst="rect">
            <a:avLst/>
          </a:prstGeom>
          <a:noFill/>
          <a:ln>
            <a:noFill/>
          </a:ln>
        </p:spPr>
        <p:txBody>
          <a:bodyPr spcFirstLastPara="1" wrap="square" lIns="91425" tIns="45700" rIns="91425" bIns="45700" anchor="t" anchorCtr="0">
            <a:spAutoFit/>
          </a:bodyPr>
          <a:lstStyle/>
          <a:p>
            <a:pPr algn="just"/>
            <a:r>
              <a:rPr lang="en-US" sz="2400" b="1" spc="10" dirty="0">
                <a:latin typeface="Calibri" panose="020F0502020204030204" pitchFamily="34" charset="0"/>
                <a:cs typeface="Calibri" panose="020F0502020204030204" pitchFamily="34" charset="0"/>
              </a:rPr>
              <a:t>Comparative chart for taxability of income including special rate Income</a:t>
            </a:r>
          </a:p>
          <a:p>
            <a:pPr algn="just"/>
            <a:r>
              <a:rPr lang="en-US" sz="2400" spc="10" dirty="0">
                <a:latin typeface="Calibri" panose="020F0502020204030204" pitchFamily="34" charset="0"/>
                <a:cs typeface="Calibri" panose="020F0502020204030204" pitchFamily="34" charset="0"/>
              </a:rPr>
              <a:t> </a:t>
            </a:r>
          </a:p>
          <a:p>
            <a:pPr algn="just"/>
            <a:r>
              <a:rPr lang="en-US" sz="2400" spc="10" dirty="0">
                <a:latin typeface="Calibri" panose="020F0502020204030204" pitchFamily="34" charset="0"/>
                <a:cs typeface="Calibri" panose="020F0502020204030204" pitchFamily="34" charset="0"/>
              </a:rPr>
              <a:t>Example 1: For FY 2025-26, assessee has the following income:</a:t>
            </a: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graphicFrame>
        <p:nvGraphicFramePr>
          <p:cNvPr id="2" name="Table 1">
            <a:extLst>
              <a:ext uri="{FF2B5EF4-FFF2-40B4-BE49-F238E27FC236}">
                <a16:creationId xmlns:a16="http://schemas.microsoft.com/office/drawing/2014/main" id="{44E05EA2-45B6-38D5-3D90-FFD9CE5309C3}"/>
              </a:ext>
            </a:extLst>
          </p:cNvPr>
          <p:cNvGraphicFramePr>
            <a:graphicFrameLocks noGrp="1"/>
          </p:cNvGraphicFramePr>
          <p:nvPr>
            <p:extLst>
              <p:ext uri="{D42A27DB-BD31-4B8C-83A1-F6EECF244321}">
                <p14:modId xmlns:p14="http://schemas.microsoft.com/office/powerpoint/2010/main" val="3625628901"/>
              </p:ext>
            </p:extLst>
          </p:nvPr>
        </p:nvGraphicFramePr>
        <p:xfrm>
          <a:off x="917543" y="2732900"/>
          <a:ext cx="5922872" cy="1909440"/>
        </p:xfrm>
        <a:graphic>
          <a:graphicData uri="http://schemas.openxmlformats.org/drawingml/2006/table">
            <a:tbl>
              <a:tblPr firstRow="1" bandRow="1">
                <a:tableStyleId>{5C22544A-7EE6-4342-B048-85BDC9FD1C3A}</a:tableStyleId>
              </a:tblPr>
              <a:tblGrid>
                <a:gridCol w="3293205">
                  <a:extLst>
                    <a:ext uri="{9D8B030D-6E8A-4147-A177-3AD203B41FA5}">
                      <a16:colId xmlns:a16="http://schemas.microsoft.com/office/drawing/2014/main" val="2550596898"/>
                    </a:ext>
                  </a:extLst>
                </a:gridCol>
                <a:gridCol w="2629667">
                  <a:extLst>
                    <a:ext uri="{9D8B030D-6E8A-4147-A177-3AD203B41FA5}">
                      <a16:colId xmlns:a16="http://schemas.microsoft.com/office/drawing/2014/main" val="2225646577"/>
                    </a:ext>
                  </a:extLst>
                </a:gridCol>
              </a:tblGrid>
              <a:tr h="477360">
                <a:tc>
                  <a:txBody>
                    <a:bodyPr/>
                    <a:lstStyle/>
                    <a:p>
                      <a:r>
                        <a:rPr lang="en-US" sz="2000" dirty="0">
                          <a:latin typeface="Calibri" panose="020F0502020204030204" pitchFamily="34" charset="0"/>
                          <a:cs typeface="Calibri" panose="020F0502020204030204" pitchFamily="34" charset="0"/>
                        </a:rPr>
                        <a:t>Particulars</a:t>
                      </a:r>
                    </a:p>
                  </a:txBody>
                  <a:tcPr/>
                </a:tc>
                <a:tc>
                  <a:txBody>
                    <a:bodyPr/>
                    <a:lstStyle/>
                    <a:p>
                      <a:r>
                        <a:rPr lang="en-US" sz="2000" dirty="0">
                          <a:latin typeface="Calibri" panose="020F0502020204030204" pitchFamily="34" charset="0"/>
                          <a:cs typeface="Calibri" panose="020F0502020204030204" pitchFamily="34" charset="0"/>
                        </a:rPr>
                        <a:t>Amount (INR)</a:t>
                      </a:r>
                    </a:p>
                  </a:txBody>
                  <a:tcPr/>
                </a:tc>
                <a:extLst>
                  <a:ext uri="{0D108BD9-81ED-4DB2-BD59-A6C34878D82A}">
                    <a16:rowId xmlns:a16="http://schemas.microsoft.com/office/drawing/2014/main" val="712095824"/>
                  </a:ext>
                </a:extLst>
              </a:tr>
              <a:tr h="477360">
                <a:tc>
                  <a:txBody>
                    <a:bodyPr/>
                    <a:lstStyle/>
                    <a:p>
                      <a:r>
                        <a:rPr lang="en-US" sz="2000" dirty="0">
                          <a:latin typeface="Calibri" panose="020F0502020204030204" pitchFamily="34" charset="0"/>
                          <a:cs typeface="Calibri" panose="020F0502020204030204" pitchFamily="34" charset="0"/>
                        </a:rPr>
                        <a:t>Normal Income</a:t>
                      </a:r>
                    </a:p>
                  </a:txBody>
                  <a:tcPr/>
                </a:tc>
                <a:tc>
                  <a:txBody>
                    <a:bodyPr/>
                    <a:lstStyle/>
                    <a:p>
                      <a:pPr algn="r"/>
                      <a:r>
                        <a:rPr lang="en-US" sz="2000" dirty="0">
                          <a:latin typeface="Calibri" panose="020F0502020204030204" pitchFamily="34" charset="0"/>
                          <a:cs typeface="Calibri" panose="020F0502020204030204" pitchFamily="34" charset="0"/>
                        </a:rPr>
                        <a:t>8,00,000</a:t>
                      </a:r>
                    </a:p>
                  </a:txBody>
                  <a:tcPr/>
                </a:tc>
                <a:extLst>
                  <a:ext uri="{0D108BD9-81ED-4DB2-BD59-A6C34878D82A}">
                    <a16:rowId xmlns:a16="http://schemas.microsoft.com/office/drawing/2014/main" val="3325745452"/>
                  </a:ext>
                </a:extLst>
              </a:tr>
              <a:tr h="477360">
                <a:tc>
                  <a:txBody>
                    <a:bodyPr/>
                    <a:lstStyle/>
                    <a:p>
                      <a:r>
                        <a:rPr lang="en-US" sz="2000" dirty="0">
                          <a:latin typeface="Calibri" panose="020F0502020204030204" pitchFamily="34" charset="0"/>
                          <a:cs typeface="Calibri" panose="020F0502020204030204" pitchFamily="34" charset="0"/>
                        </a:rPr>
                        <a:t>Special Income</a:t>
                      </a:r>
                    </a:p>
                  </a:txBody>
                  <a:tcPr/>
                </a:tc>
                <a:tc>
                  <a:txBody>
                    <a:bodyPr/>
                    <a:lstStyle/>
                    <a:p>
                      <a:pPr algn="r"/>
                      <a:r>
                        <a:rPr lang="en-US" sz="2000" dirty="0">
                          <a:latin typeface="Calibri" panose="020F0502020204030204" pitchFamily="34" charset="0"/>
                          <a:cs typeface="Calibri" panose="020F0502020204030204" pitchFamily="34" charset="0"/>
                        </a:rPr>
                        <a:t>4,00,000</a:t>
                      </a:r>
                    </a:p>
                  </a:txBody>
                  <a:tcPr/>
                </a:tc>
                <a:extLst>
                  <a:ext uri="{0D108BD9-81ED-4DB2-BD59-A6C34878D82A}">
                    <a16:rowId xmlns:a16="http://schemas.microsoft.com/office/drawing/2014/main" val="2579620213"/>
                  </a:ext>
                </a:extLst>
              </a:tr>
              <a:tr h="477360">
                <a:tc>
                  <a:txBody>
                    <a:bodyPr/>
                    <a:lstStyle/>
                    <a:p>
                      <a:r>
                        <a:rPr lang="en-US" sz="2000" b="1" dirty="0">
                          <a:latin typeface="Calibri" panose="020F0502020204030204" pitchFamily="34" charset="0"/>
                          <a:cs typeface="Calibri" panose="020F0502020204030204" pitchFamily="34" charset="0"/>
                        </a:rPr>
                        <a:t>Total Income</a:t>
                      </a:r>
                    </a:p>
                  </a:txBody>
                  <a:tcPr/>
                </a:tc>
                <a:tc>
                  <a:txBody>
                    <a:bodyPr/>
                    <a:lstStyle/>
                    <a:p>
                      <a:pPr algn="r"/>
                      <a:r>
                        <a:rPr lang="en-US" sz="2000" b="1" dirty="0">
                          <a:latin typeface="Calibri" panose="020F0502020204030204" pitchFamily="34" charset="0"/>
                          <a:cs typeface="Calibri" panose="020F0502020204030204" pitchFamily="34" charset="0"/>
                        </a:rPr>
                        <a:t>12,00,000</a:t>
                      </a:r>
                    </a:p>
                  </a:txBody>
                  <a:tcPr/>
                </a:tc>
                <a:extLst>
                  <a:ext uri="{0D108BD9-81ED-4DB2-BD59-A6C34878D82A}">
                    <a16:rowId xmlns:a16="http://schemas.microsoft.com/office/drawing/2014/main" val="723717406"/>
                  </a:ext>
                </a:extLst>
              </a:tr>
            </a:tbl>
          </a:graphicData>
        </a:graphic>
      </p:graphicFrame>
    </p:spTree>
    <p:extLst>
      <p:ext uri="{BB962C8B-B14F-4D97-AF65-F5344CB8AC3E}">
        <p14:creationId xmlns:p14="http://schemas.microsoft.com/office/powerpoint/2010/main" val="401425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1905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46667" y="580921"/>
            <a:ext cx="10406353"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panose="02000000000000000000" pitchFamily="2" charset="0"/>
                <a:ea typeface="Roboto" panose="02000000000000000000" pitchFamily="2" charset="0"/>
                <a:cs typeface="Roboto" panose="02000000000000000000" pitchFamily="2" charset="0"/>
              </a:rPr>
              <a:t>RATES OF INCOME-TAX</a:t>
            </a:r>
          </a:p>
        </p:txBody>
      </p:sp>
      <p:sp>
        <p:nvSpPr>
          <p:cNvPr id="147" name="Google Shape;147;p17"/>
          <p:cNvSpPr/>
          <p:nvPr/>
        </p:nvSpPr>
        <p:spPr>
          <a:xfrm flipV="1">
            <a:off x="917543" y="1315438"/>
            <a:ext cx="5503333"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p:cNvSpPr txBox="1"/>
          <p:nvPr/>
        </p:nvSpPr>
        <p:spPr>
          <a:xfrm>
            <a:off x="846667" y="1444133"/>
            <a:ext cx="13021824" cy="5262939"/>
          </a:xfrm>
          <a:prstGeom prst="rect">
            <a:avLst/>
          </a:prstGeom>
          <a:noFill/>
          <a:ln>
            <a:noFill/>
          </a:ln>
        </p:spPr>
        <p:txBody>
          <a:bodyPr spcFirstLastPara="1" wrap="square" lIns="91425" tIns="45700" rIns="91425" bIns="45700" anchor="t" anchorCtr="0">
            <a:spAutoFit/>
          </a:bodyPr>
          <a:lstStyle/>
          <a:p>
            <a:pPr algn="just"/>
            <a:r>
              <a:rPr lang="en-US" sz="2400" b="1" spc="10" dirty="0">
                <a:latin typeface="Calibri" panose="020F0502020204030204" pitchFamily="34" charset="0"/>
                <a:cs typeface="Calibri" panose="020F0502020204030204" pitchFamily="34" charset="0"/>
              </a:rPr>
              <a:t>Comparative chart for taxability of income including special rate Income</a:t>
            </a:r>
          </a:p>
          <a:p>
            <a:pPr algn="just"/>
            <a:endParaRPr lang="en-US" sz="2400" spc="10" dirty="0">
              <a:latin typeface="Calibri" panose="020F0502020204030204" pitchFamily="34" charset="0"/>
              <a:cs typeface="Calibri" panose="020F0502020204030204" pitchFamily="34" charset="0"/>
            </a:endParaRPr>
          </a:p>
          <a:p>
            <a:pPr algn="just"/>
            <a:r>
              <a:rPr lang="en-US" sz="2400" spc="10" dirty="0">
                <a:latin typeface="Calibri" panose="020F0502020204030204" pitchFamily="34" charset="0"/>
                <a:cs typeface="Calibri" panose="020F0502020204030204" pitchFamily="34" charset="0"/>
              </a:rPr>
              <a:t>The assessee will be eligible for rebate u/s 87A on normal income of INR 8 lacs (Rebate of INR 20000 will be available) since the total income does not exceeds INR 12 lacs. Further, no rebate will be available on special rate income. </a:t>
            </a:r>
          </a:p>
          <a:p>
            <a:pPr algn="just"/>
            <a:r>
              <a:rPr lang="en-US" sz="2400" spc="10" dirty="0">
                <a:latin typeface="Calibri" panose="020F0502020204030204" pitchFamily="34" charset="0"/>
                <a:cs typeface="Calibri" panose="020F0502020204030204" pitchFamily="34" charset="0"/>
              </a:rPr>
              <a:t> </a:t>
            </a:r>
          </a:p>
          <a:p>
            <a:pPr algn="just"/>
            <a:r>
              <a:rPr lang="en-US" sz="2400" spc="10" dirty="0">
                <a:latin typeface="Calibri" panose="020F0502020204030204" pitchFamily="34" charset="0"/>
                <a:cs typeface="Calibri" panose="020F0502020204030204" pitchFamily="34" charset="0"/>
              </a:rPr>
              <a:t>Example 2: For FY 2025-26, assessee has the following income:</a:t>
            </a: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graphicFrame>
        <p:nvGraphicFramePr>
          <p:cNvPr id="2" name="Table 1">
            <a:extLst>
              <a:ext uri="{FF2B5EF4-FFF2-40B4-BE49-F238E27FC236}">
                <a16:creationId xmlns:a16="http://schemas.microsoft.com/office/drawing/2014/main" id="{44E05EA2-45B6-38D5-3D90-FFD9CE5309C3}"/>
              </a:ext>
            </a:extLst>
          </p:cNvPr>
          <p:cNvGraphicFramePr>
            <a:graphicFrameLocks noGrp="1"/>
          </p:cNvGraphicFramePr>
          <p:nvPr>
            <p:extLst>
              <p:ext uri="{D42A27DB-BD31-4B8C-83A1-F6EECF244321}">
                <p14:modId xmlns:p14="http://schemas.microsoft.com/office/powerpoint/2010/main" val="992839554"/>
              </p:ext>
            </p:extLst>
          </p:nvPr>
        </p:nvGraphicFramePr>
        <p:xfrm>
          <a:off x="1011673" y="4225524"/>
          <a:ext cx="5922872" cy="1909440"/>
        </p:xfrm>
        <a:graphic>
          <a:graphicData uri="http://schemas.openxmlformats.org/drawingml/2006/table">
            <a:tbl>
              <a:tblPr firstRow="1" bandRow="1">
                <a:tableStyleId>{5C22544A-7EE6-4342-B048-85BDC9FD1C3A}</a:tableStyleId>
              </a:tblPr>
              <a:tblGrid>
                <a:gridCol w="3293205">
                  <a:extLst>
                    <a:ext uri="{9D8B030D-6E8A-4147-A177-3AD203B41FA5}">
                      <a16:colId xmlns:a16="http://schemas.microsoft.com/office/drawing/2014/main" val="2550596898"/>
                    </a:ext>
                  </a:extLst>
                </a:gridCol>
                <a:gridCol w="2629667">
                  <a:extLst>
                    <a:ext uri="{9D8B030D-6E8A-4147-A177-3AD203B41FA5}">
                      <a16:colId xmlns:a16="http://schemas.microsoft.com/office/drawing/2014/main" val="2225646577"/>
                    </a:ext>
                  </a:extLst>
                </a:gridCol>
              </a:tblGrid>
              <a:tr h="477360">
                <a:tc>
                  <a:txBody>
                    <a:bodyPr/>
                    <a:lstStyle/>
                    <a:p>
                      <a:r>
                        <a:rPr lang="en-US" sz="2000" dirty="0">
                          <a:latin typeface="Calibri" panose="020F0502020204030204" pitchFamily="34" charset="0"/>
                          <a:cs typeface="Calibri" panose="020F0502020204030204" pitchFamily="34" charset="0"/>
                        </a:rPr>
                        <a:t>Particulars</a:t>
                      </a:r>
                    </a:p>
                  </a:txBody>
                  <a:tcPr/>
                </a:tc>
                <a:tc>
                  <a:txBody>
                    <a:bodyPr/>
                    <a:lstStyle/>
                    <a:p>
                      <a:pPr algn="ctr"/>
                      <a:r>
                        <a:rPr lang="en-US" sz="2000" dirty="0">
                          <a:latin typeface="Calibri" panose="020F0502020204030204" pitchFamily="34" charset="0"/>
                          <a:cs typeface="Calibri" panose="020F0502020204030204" pitchFamily="34" charset="0"/>
                        </a:rPr>
                        <a:t>Amount (INR)</a:t>
                      </a:r>
                    </a:p>
                  </a:txBody>
                  <a:tcPr/>
                </a:tc>
                <a:extLst>
                  <a:ext uri="{0D108BD9-81ED-4DB2-BD59-A6C34878D82A}">
                    <a16:rowId xmlns:a16="http://schemas.microsoft.com/office/drawing/2014/main" val="712095824"/>
                  </a:ext>
                </a:extLst>
              </a:tr>
              <a:tr h="477360">
                <a:tc>
                  <a:txBody>
                    <a:bodyPr/>
                    <a:lstStyle/>
                    <a:p>
                      <a:r>
                        <a:rPr lang="en-US" sz="2000" dirty="0">
                          <a:latin typeface="Calibri" panose="020F0502020204030204" pitchFamily="34" charset="0"/>
                          <a:cs typeface="Calibri" panose="020F0502020204030204" pitchFamily="34" charset="0"/>
                        </a:rPr>
                        <a:t>Normal Income</a:t>
                      </a:r>
                    </a:p>
                  </a:txBody>
                  <a:tcPr/>
                </a:tc>
                <a:tc>
                  <a:txBody>
                    <a:bodyPr/>
                    <a:lstStyle/>
                    <a:p>
                      <a:pPr algn="r"/>
                      <a:r>
                        <a:rPr lang="en-US" sz="2000" dirty="0">
                          <a:latin typeface="Calibri" panose="020F0502020204030204" pitchFamily="34" charset="0"/>
                          <a:cs typeface="Calibri" panose="020F0502020204030204" pitchFamily="34" charset="0"/>
                        </a:rPr>
                        <a:t>8,00,000</a:t>
                      </a:r>
                    </a:p>
                  </a:txBody>
                  <a:tcPr/>
                </a:tc>
                <a:extLst>
                  <a:ext uri="{0D108BD9-81ED-4DB2-BD59-A6C34878D82A}">
                    <a16:rowId xmlns:a16="http://schemas.microsoft.com/office/drawing/2014/main" val="3325745452"/>
                  </a:ext>
                </a:extLst>
              </a:tr>
              <a:tr h="477360">
                <a:tc>
                  <a:txBody>
                    <a:bodyPr/>
                    <a:lstStyle/>
                    <a:p>
                      <a:r>
                        <a:rPr lang="en-US" sz="2000" dirty="0">
                          <a:latin typeface="Calibri" panose="020F0502020204030204" pitchFamily="34" charset="0"/>
                          <a:cs typeface="Calibri" panose="020F0502020204030204" pitchFamily="34" charset="0"/>
                        </a:rPr>
                        <a:t>Special Income</a:t>
                      </a:r>
                    </a:p>
                  </a:txBody>
                  <a:tcPr/>
                </a:tc>
                <a:tc>
                  <a:txBody>
                    <a:bodyPr/>
                    <a:lstStyle/>
                    <a:p>
                      <a:pPr algn="r"/>
                      <a:r>
                        <a:rPr lang="en-US" sz="2000" dirty="0">
                          <a:latin typeface="Calibri" panose="020F0502020204030204" pitchFamily="34" charset="0"/>
                          <a:cs typeface="Calibri" panose="020F0502020204030204" pitchFamily="34" charset="0"/>
                        </a:rPr>
                        <a:t>5,00,000</a:t>
                      </a:r>
                    </a:p>
                  </a:txBody>
                  <a:tcPr/>
                </a:tc>
                <a:extLst>
                  <a:ext uri="{0D108BD9-81ED-4DB2-BD59-A6C34878D82A}">
                    <a16:rowId xmlns:a16="http://schemas.microsoft.com/office/drawing/2014/main" val="2579620213"/>
                  </a:ext>
                </a:extLst>
              </a:tr>
              <a:tr h="477360">
                <a:tc>
                  <a:txBody>
                    <a:bodyPr/>
                    <a:lstStyle/>
                    <a:p>
                      <a:r>
                        <a:rPr lang="en-US" sz="2000" b="1" dirty="0">
                          <a:latin typeface="Calibri" panose="020F0502020204030204" pitchFamily="34" charset="0"/>
                          <a:cs typeface="Calibri" panose="020F0502020204030204" pitchFamily="34" charset="0"/>
                        </a:rPr>
                        <a:t>Total Income</a:t>
                      </a:r>
                    </a:p>
                  </a:txBody>
                  <a:tcPr/>
                </a:tc>
                <a:tc>
                  <a:txBody>
                    <a:bodyPr/>
                    <a:lstStyle/>
                    <a:p>
                      <a:pPr algn="r"/>
                      <a:r>
                        <a:rPr lang="en-US" sz="2000" b="1" dirty="0">
                          <a:latin typeface="Calibri" panose="020F0502020204030204" pitchFamily="34" charset="0"/>
                          <a:cs typeface="Calibri" panose="020F0502020204030204" pitchFamily="34" charset="0"/>
                        </a:rPr>
                        <a:t>13,00,000</a:t>
                      </a:r>
                    </a:p>
                  </a:txBody>
                  <a:tcPr/>
                </a:tc>
                <a:extLst>
                  <a:ext uri="{0D108BD9-81ED-4DB2-BD59-A6C34878D82A}">
                    <a16:rowId xmlns:a16="http://schemas.microsoft.com/office/drawing/2014/main" val="723717406"/>
                  </a:ext>
                </a:extLst>
              </a:tr>
            </a:tbl>
          </a:graphicData>
        </a:graphic>
      </p:graphicFrame>
    </p:spTree>
    <p:extLst>
      <p:ext uri="{BB962C8B-B14F-4D97-AF65-F5344CB8AC3E}">
        <p14:creationId xmlns:p14="http://schemas.microsoft.com/office/powerpoint/2010/main" val="364247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1905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46667" y="580921"/>
            <a:ext cx="10406353" cy="707846"/>
          </a:xfrm>
          <a:prstGeom prst="rect">
            <a:avLst/>
          </a:prstGeom>
          <a:noFill/>
          <a:ln>
            <a:noFill/>
          </a:ln>
        </p:spPr>
        <p:txBody>
          <a:bodyPr spcFirstLastPara="1" wrap="square" lIns="91425" tIns="45700" rIns="91425" bIns="45700" anchor="t" anchorCtr="0">
            <a:spAutoFit/>
          </a:bodyPr>
          <a:lstStyle/>
          <a:p>
            <a:r>
              <a:rPr lang="en-US" sz="4000" b="1" dirty="0">
                <a:solidFill>
                  <a:srgbClr val="585852"/>
                </a:solidFill>
                <a:latin typeface="Roboto" panose="02000000000000000000" pitchFamily="2" charset="0"/>
                <a:ea typeface="Roboto" panose="02000000000000000000" pitchFamily="2" charset="0"/>
                <a:cs typeface="Roboto" panose="02000000000000000000" pitchFamily="2" charset="0"/>
              </a:rPr>
              <a:t>RATES OF INCOME-TAX</a:t>
            </a:r>
          </a:p>
        </p:txBody>
      </p:sp>
      <p:sp>
        <p:nvSpPr>
          <p:cNvPr id="147" name="Google Shape;147;p17"/>
          <p:cNvSpPr/>
          <p:nvPr/>
        </p:nvSpPr>
        <p:spPr>
          <a:xfrm flipV="1">
            <a:off x="917543" y="1315438"/>
            <a:ext cx="5503333"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p:cNvSpPr txBox="1"/>
          <p:nvPr/>
        </p:nvSpPr>
        <p:spPr>
          <a:xfrm>
            <a:off x="846667" y="1444133"/>
            <a:ext cx="13021824" cy="6370934"/>
          </a:xfrm>
          <a:prstGeom prst="rect">
            <a:avLst/>
          </a:prstGeom>
          <a:noFill/>
          <a:ln>
            <a:noFill/>
          </a:ln>
        </p:spPr>
        <p:txBody>
          <a:bodyPr spcFirstLastPara="1" wrap="square" lIns="91425" tIns="45700" rIns="91425" bIns="45700" anchor="t" anchorCtr="0">
            <a:spAutoFit/>
          </a:bodyPr>
          <a:lstStyle/>
          <a:p>
            <a:pPr algn="just"/>
            <a:r>
              <a:rPr lang="en-US" sz="2400" b="1" spc="10" dirty="0">
                <a:latin typeface="Calibri" panose="020F0502020204030204" pitchFamily="34" charset="0"/>
                <a:cs typeface="Calibri" panose="020F0502020204030204" pitchFamily="34" charset="0"/>
              </a:rPr>
              <a:t>Comparative chart for taxability of income including special rate Income</a:t>
            </a:r>
          </a:p>
          <a:p>
            <a:pPr algn="just"/>
            <a:endParaRPr lang="en-US" sz="2400" spc="10" dirty="0">
              <a:latin typeface="Calibri" panose="020F0502020204030204" pitchFamily="34" charset="0"/>
              <a:cs typeface="Calibri" panose="020F0502020204030204" pitchFamily="34" charset="0"/>
            </a:endParaRPr>
          </a:p>
          <a:p>
            <a:pPr algn="just"/>
            <a:r>
              <a:rPr lang="en-US" sz="2400" spc="10" dirty="0">
                <a:latin typeface="Calibri" panose="020F0502020204030204" pitchFamily="34" charset="0"/>
                <a:cs typeface="Calibri" panose="020F0502020204030204" pitchFamily="34" charset="0"/>
              </a:rPr>
              <a:t>The assessee will not be eligible for rebate u/s 87A on normal income of INR 8 lacs since the total income has exceeded INR 12 lacs. Further, no rebate will be available on special rate income.  </a:t>
            </a:r>
          </a:p>
          <a:p>
            <a:pPr algn="just"/>
            <a:endParaRPr lang="en-US" sz="2400" spc="10" dirty="0">
              <a:latin typeface="Calibri" panose="020F0502020204030204" pitchFamily="34" charset="0"/>
              <a:cs typeface="Calibri" panose="020F0502020204030204" pitchFamily="34" charset="0"/>
            </a:endParaRPr>
          </a:p>
          <a:p>
            <a:pPr algn="just"/>
            <a:r>
              <a:rPr lang="en-US" sz="2400" spc="10" dirty="0">
                <a:latin typeface="Calibri" panose="020F0502020204030204" pitchFamily="34" charset="0"/>
                <a:cs typeface="Calibri" panose="020F0502020204030204" pitchFamily="34" charset="0"/>
              </a:rPr>
              <a:t>Example 3: The assessee aged 45 years is an employee having the under mentioned salary particulars:</a:t>
            </a: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endParaRPr lang="en-US" sz="2400" spc="10" dirty="0">
              <a:latin typeface="Calibri" panose="020F0502020204030204" pitchFamily="34" charset="0"/>
              <a:cs typeface="Calibri" panose="020F0502020204030204" pitchFamily="34" charset="0"/>
            </a:endParaRPr>
          </a:p>
          <a:p>
            <a:pPr algn="just"/>
            <a:r>
              <a:rPr lang="en-US" sz="2400" spc="10" dirty="0">
                <a:latin typeface="Calibri" panose="020F0502020204030204" pitchFamily="34" charset="0"/>
                <a:cs typeface="Calibri" panose="020F0502020204030204" pitchFamily="34" charset="0"/>
              </a:rPr>
              <a:t>He has also earned INR 2,00,000 from LTCG and INR 1,00,000 from STCG of equity shares. Rent paid is INR 30,000 p.m. </a:t>
            </a:r>
          </a:p>
          <a:p>
            <a:pPr algn="just"/>
            <a:endParaRPr lang="en-US" sz="2400" spc="10" dirty="0">
              <a:latin typeface="Calibri" panose="020F0502020204030204" pitchFamily="34" charset="0"/>
              <a:cs typeface="Calibri" panose="020F0502020204030204" pitchFamily="34" charset="0"/>
            </a:endParaRPr>
          </a:p>
          <a:p>
            <a:pPr algn="just"/>
            <a:r>
              <a:rPr lang="en-US" sz="2400" spc="10" dirty="0">
                <a:latin typeface="Calibri" panose="020F0502020204030204" pitchFamily="34" charset="0"/>
                <a:cs typeface="Calibri" panose="020F0502020204030204" pitchFamily="34" charset="0"/>
                <a:hlinkClick r:id="rId5" action="ppaction://hlinkfile"/>
              </a:rPr>
              <a:t>Refer Working</a:t>
            </a:r>
            <a:endParaRPr lang="en-US" sz="2400" spc="10" dirty="0">
              <a:latin typeface="Calibri" panose="020F0502020204030204" pitchFamily="34" charset="0"/>
              <a:cs typeface="Calibri" panose="020F0502020204030204" pitchFamily="34"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graphicFrame>
        <p:nvGraphicFramePr>
          <p:cNvPr id="2" name="Table 1">
            <a:extLst>
              <a:ext uri="{FF2B5EF4-FFF2-40B4-BE49-F238E27FC236}">
                <a16:creationId xmlns:a16="http://schemas.microsoft.com/office/drawing/2014/main" id="{44E05EA2-45B6-38D5-3D90-FFD9CE5309C3}"/>
              </a:ext>
            </a:extLst>
          </p:cNvPr>
          <p:cNvGraphicFramePr>
            <a:graphicFrameLocks noGrp="1"/>
          </p:cNvGraphicFramePr>
          <p:nvPr>
            <p:extLst>
              <p:ext uri="{D42A27DB-BD31-4B8C-83A1-F6EECF244321}">
                <p14:modId xmlns:p14="http://schemas.microsoft.com/office/powerpoint/2010/main" val="768763019"/>
              </p:ext>
            </p:extLst>
          </p:nvPr>
        </p:nvGraphicFramePr>
        <p:xfrm>
          <a:off x="917543" y="3924300"/>
          <a:ext cx="5922874" cy="2224560"/>
        </p:xfrm>
        <a:graphic>
          <a:graphicData uri="http://schemas.openxmlformats.org/drawingml/2006/table">
            <a:tbl>
              <a:tblPr firstRow="1" bandRow="1">
                <a:tableStyleId>{5C22544A-7EE6-4342-B048-85BDC9FD1C3A}</a:tableStyleId>
              </a:tblPr>
              <a:tblGrid>
                <a:gridCol w="3293206">
                  <a:extLst>
                    <a:ext uri="{9D8B030D-6E8A-4147-A177-3AD203B41FA5}">
                      <a16:colId xmlns:a16="http://schemas.microsoft.com/office/drawing/2014/main" val="2550596898"/>
                    </a:ext>
                  </a:extLst>
                </a:gridCol>
                <a:gridCol w="2629668">
                  <a:extLst>
                    <a:ext uri="{9D8B030D-6E8A-4147-A177-3AD203B41FA5}">
                      <a16:colId xmlns:a16="http://schemas.microsoft.com/office/drawing/2014/main" val="2225646577"/>
                    </a:ext>
                  </a:extLst>
                </a:gridCol>
              </a:tblGrid>
              <a:tr h="477360">
                <a:tc>
                  <a:txBody>
                    <a:bodyPr/>
                    <a:lstStyle/>
                    <a:p>
                      <a:r>
                        <a:rPr lang="en-US" sz="2000" dirty="0">
                          <a:latin typeface="Calibri" panose="020F0502020204030204" pitchFamily="34" charset="0"/>
                          <a:cs typeface="Calibri" panose="020F0502020204030204" pitchFamily="34" charset="0"/>
                        </a:rPr>
                        <a:t>Particulars</a:t>
                      </a:r>
                    </a:p>
                  </a:txBody>
                  <a:tcPr/>
                </a:tc>
                <a:tc>
                  <a:txBody>
                    <a:bodyPr/>
                    <a:lstStyle/>
                    <a:p>
                      <a:r>
                        <a:rPr lang="en-US" sz="2000" dirty="0">
                          <a:latin typeface="Calibri" panose="020F0502020204030204" pitchFamily="34" charset="0"/>
                          <a:cs typeface="Calibri" panose="020F0502020204030204" pitchFamily="34" charset="0"/>
                        </a:rPr>
                        <a:t>Amount (INR)</a:t>
                      </a:r>
                    </a:p>
                  </a:txBody>
                  <a:tcPr/>
                </a:tc>
                <a:extLst>
                  <a:ext uri="{0D108BD9-81ED-4DB2-BD59-A6C34878D82A}">
                    <a16:rowId xmlns:a16="http://schemas.microsoft.com/office/drawing/2014/main" val="712095824"/>
                  </a:ext>
                </a:extLst>
              </a:tr>
              <a:tr h="477360">
                <a:tc>
                  <a:txBody>
                    <a:bodyPr/>
                    <a:lstStyle/>
                    <a:p>
                      <a:r>
                        <a:rPr lang="en-US" sz="2000" dirty="0">
                          <a:latin typeface="Calibri" panose="020F0502020204030204" pitchFamily="34" charset="0"/>
                          <a:cs typeface="Calibri" panose="020F0502020204030204" pitchFamily="34" charset="0"/>
                        </a:rPr>
                        <a:t>Basic Salary</a:t>
                      </a:r>
                    </a:p>
                  </a:txBody>
                  <a:tcPr/>
                </a:tc>
                <a:tc>
                  <a:txBody>
                    <a:bodyPr/>
                    <a:lstStyle/>
                    <a:p>
                      <a:pPr algn="r"/>
                      <a:r>
                        <a:rPr lang="en-US" sz="2000" dirty="0">
                          <a:latin typeface="Calibri" panose="020F0502020204030204" pitchFamily="34" charset="0"/>
                          <a:cs typeface="Calibri" panose="020F0502020204030204" pitchFamily="34" charset="0"/>
                        </a:rPr>
                        <a:t>5,00,000</a:t>
                      </a:r>
                    </a:p>
                  </a:txBody>
                  <a:tcPr/>
                </a:tc>
                <a:extLst>
                  <a:ext uri="{0D108BD9-81ED-4DB2-BD59-A6C34878D82A}">
                    <a16:rowId xmlns:a16="http://schemas.microsoft.com/office/drawing/2014/main" val="3325745452"/>
                  </a:ext>
                </a:extLst>
              </a:tr>
              <a:tr h="339958">
                <a:tc>
                  <a:txBody>
                    <a:bodyPr/>
                    <a:lstStyle/>
                    <a:p>
                      <a:r>
                        <a:rPr lang="en-US" sz="2000" dirty="0">
                          <a:latin typeface="Calibri" panose="020F0502020204030204" pitchFamily="34" charset="0"/>
                          <a:cs typeface="Calibri" panose="020F0502020204030204" pitchFamily="34" charset="0"/>
                        </a:rPr>
                        <a:t>HRA</a:t>
                      </a:r>
                    </a:p>
                  </a:txBody>
                  <a:tcPr/>
                </a:tc>
                <a:tc>
                  <a:txBody>
                    <a:bodyPr/>
                    <a:lstStyle/>
                    <a:p>
                      <a:pPr algn="r"/>
                      <a:r>
                        <a:rPr lang="en-US" sz="2000" dirty="0">
                          <a:latin typeface="Calibri" panose="020F0502020204030204" pitchFamily="34" charset="0"/>
                          <a:cs typeface="Calibri" panose="020F0502020204030204" pitchFamily="34" charset="0"/>
                        </a:rPr>
                        <a:t>2,50,000</a:t>
                      </a:r>
                    </a:p>
                  </a:txBody>
                  <a:tcPr/>
                </a:tc>
                <a:extLst>
                  <a:ext uri="{0D108BD9-81ED-4DB2-BD59-A6C34878D82A}">
                    <a16:rowId xmlns:a16="http://schemas.microsoft.com/office/drawing/2014/main" val="2579620213"/>
                  </a:ext>
                </a:extLst>
              </a:tr>
              <a:tr h="238680">
                <a:tc>
                  <a:txBody>
                    <a:bodyPr/>
                    <a:lstStyle/>
                    <a:p>
                      <a:r>
                        <a:rPr lang="en-US" sz="2000" dirty="0">
                          <a:latin typeface="Calibri" panose="020F0502020204030204" pitchFamily="34" charset="0"/>
                          <a:cs typeface="Calibri" panose="020F0502020204030204" pitchFamily="34" charset="0"/>
                        </a:rPr>
                        <a:t>Other allowances</a:t>
                      </a:r>
                    </a:p>
                  </a:txBody>
                  <a:tcPr/>
                </a:tc>
                <a:tc>
                  <a:txBody>
                    <a:bodyPr/>
                    <a:lstStyle/>
                    <a:p>
                      <a:pPr algn="r"/>
                      <a:r>
                        <a:rPr lang="en-US" sz="2000" dirty="0">
                          <a:latin typeface="Calibri" panose="020F0502020204030204" pitchFamily="34" charset="0"/>
                          <a:cs typeface="Calibri" panose="020F0502020204030204" pitchFamily="34" charset="0"/>
                        </a:rPr>
                        <a:t>2,00,000</a:t>
                      </a:r>
                    </a:p>
                  </a:txBody>
                  <a:tcPr/>
                </a:tc>
                <a:extLst>
                  <a:ext uri="{0D108BD9-81ED-4DB2-BD59-A6C34878D82A}">
                    <a16:rowId xmlns:a16="http://schemas.microsoft.com/office/drawing/2014/main" val="171908808"/>
                  </a:ext>
                </a:extLst>
              </a:tr>
              <a:tr h="477360">
                <a:tc>
                  <a:txBody>
                    <a:bodyPr/>
                    <a:lstStyle/>
                    <a:p>
                      <a:r>
                        <a:rPr lang="en-US" sz="2000" b="1" dirty="0">
                          <a:latin typeface="Calibri" panose="020F0502020204030204" pitchFamily="34" charset="0"/>
                          <a:cs typeface="Calibri" panose="020F0502020204030204" pitchFamily="34" charset="0"/>
                        </a:rPr>
                        <a:t>Total Income</a:t>
                      </a:r>
                    </a:p>
                  </a:txBody>
                  <a:tcPr/>
                </a:tc>
                <a:tc>
                  <a:txBody>
                    <a:bodyPr/>
                    <a:lstStyle/>
                    <a:p>
                      <a:pPr algn="r"/>
                      <a:r>
                        <a:rPr lang="en-US" sz="2000" b="1" dirty="0">
                          <a:latin typeface="Calibri" panose="020F0502020204030204" pitchFamily="34" charset="0"/>
                          <a:cs typeface="Calibri" panose="020F0502020204030204" pitchFamily="34" charset="0"/>
                        </a:rPr>
                        <a:t>9,00,000</a:t>
                      </a:r>
                    </a:p>
                  </a:txBody>
                  <a:tcPr/>
                </a:tc>
                <a:extLst>
                  <a:ext uri="{0D108BD9-81ED-4DB2-BD59-A6C34878D82A}">
                    <a16:rowId xmlns:a16="http://schemas.microsoft.com/office/drawing/2014/main" val="723717406"/>
                  </a:ext>
                </a:extLst>
              </a:tr>
            </a:tbl>
          </a:graphicData>
        </a:graphic>
      </p:graphicFrame>
    </p:spTree>
    <p:extLst>
      <p:ext uri="{BB962C8B-B14F-4D97-AF65-F5344CB8AC3E}">
        <p14:creationId xmlns:p14="http://schemas.microsoft.com/office/powerpoint/2010/main" val="303126692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2439</TotalTime>
  <Words>7102</Words>
  <Application>Microsoft Office PowerPoint</Application>
  <PresentationFormat>Custom</PresentationFormat>
  <Paragraphs>637</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Wingdings</vt:lpstr>
      <vt:lpstr>Symbol</vt:lpstr>
      <vt:lpstr>Roboto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Agrawal</dc:creator>
  <cp:lastModifiedBy>Ruchika Rana</cp:lastModifiedBy>
  <cp:revision>524</cp:revision>
  <dcterms:modified xsi:type="dcterms:W3CDTF">2025-02-15T10:01:33Z</dcterms:modified>
</cp:coreProperties>
</file>